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256" r:id="rId3"/>
    <p:sldId id="257" r:id="rId4"/>
    <p:sldId id="298" r:id="rId5"/>
    <p:sldId id="299" r:id="rId6"/>
    <p:sldId id="300" r:id="rId7"/>
    <p:sldId id="301" r:id="rId8"/>
    <p:sldId id="302" r:id="rId9"/>
    <p:sldId id="303" r:id="rId10"/>
    <p:sldId id="304" r:id="rId11"/>
    <p:sldId id="296" r:id="rId12"/>
    <p:sldId id="305" r:id="rId13"/>
    <p:sldId id="306" r:id="rId14"/>
    <p:sldId id="297" r:id="rId15"/>
    <p:sldId id="274" r:id="rId16"/>
    <p:sldId id="260"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63" autoAdjust="0"/>
    <p:restoredTop sz="94660"/>
  </p:normalViewPr>
  <p:slideViewPr>
    <p:cSldViewPr snapToGrid="0">
      <p:cViewPr varScale="1">
        <p:scale>
          <a:sx n="43" d="100"/>
          <a:sy n="43" d="100"/>
        </p:scale>
        <p:origin x="636"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notesMaster" Target="notesMasters/notesMaster1.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87B022-6606-4467-A2D6-A5F369E03C2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91C1FD-1D36-4B34-B631-C970644BEB0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33EE1495-594B-46EA-ABC7-2E47E8E486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FFC5D4-1723-46F3-AF05-FA2CBC1506D9}"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3EE1495-594B-46EA-ABC7-2E47E8E486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FFC5D4-1723-46F3-AF05-FA2CBC1506D9}"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3EE1495-594B-46EA-ABC7-2E47E8E486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FFC5D4-1723-46F3-AF05-FA2CBC1506D9}"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3EE1495-594B-46EA-ABC7-2E47E8E486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FFC5D4-1723-46F3-AF05-FA2CBC1506D9}"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endParaRPr lang="zh-CN" altLang="en-US" smtClean="0"/>
          </a:p>
        </p:txBody>
      </p:sp>
      <p:sp>
        <p:nvSpPr>
          <p:cNvPr id="4" name="日期占位符 3"/>
          <p:cNvSpPr>
            <a:spLocks noGrp="1"/>
          </p:cNvSpPr>
          <p:nvPr>
            <p:ph type="dt" sz="half" idx="10"/>
          </p:nvPr>
        </p:nvSpPr>
        <p:spPr/>
        <p:txBody>
          <a:bodyPr/>
          <a:lstStyle/>
          <a:p>
            <a:fld id="{33EE1495-594B-46EA-ABC7-2E47E8E486A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FFC5D4-1723-46F3-AF05-FA2CBC1506D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33EE1495-594B-46EA-ABC7-2E47E8E486A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BFFC5D4-1723-46F3-AF05-FA2CBC1506D9}"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endParaRPr lang="zh-CN" altLang="en-US" smtClean="0"/>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33EE1495-594B-46EA-ABC7-2E47E8E486A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BFFC5D4-1723-46F3-AF05-FA2CBC1506D9}"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33EE1495-594B-46EA-ABC7-2E47E8E486A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BFFC5D4-1723-46F3-AF05-FA2CBC1506D9}"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3EE1495-594B-46EA-ABC7-2E47E8E486A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BFFC5D4-1723-46F3-AF05-FA2CBC1506D9}"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lstStyle/>
          <a:p>
            <a:fld id="{33EE1495-594B-46EA-ABC7-2E47E8E486A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BFFC5D4-1723-46F3-AF05-FA2CBC1506D9}"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endParaRPr lang="zh-CN" altLang="en-US" smtClean="0"/>
          </a:p>
        </p:txBody>
      </p:sp>
      <p:sp>
        <p:nvSpPr>
          <p:cNvPr id="5" name="日期占位符 4"/>
          <p:cNvSpPr>
            <a:spLocks noGrp="1"/>
          </p:cNvSpPr>
          <p:nvPr>
            <p:ph type="dt" sz="half" idx="10"/>
          </p:nvPr>
        </p:nvSpPr>
        <p:spPr/>
        <p:txBody>
          <a:bodyPr/>
          <a:lstStyle/>
          <a:p>
            <a:fld id="{33EE1495-594B-46EA-ABC7-2E47E8E486A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BFFC5D4-1723-46F3-AF05-FA2CBC1506D9}"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EE1495-594B-46EA-ABC7-2E47E8E486A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BFFC5D4-1723-46F3-AF05-FA2CBC1506D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8.png"/><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png"/><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0.png"/><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8" name="文本框 49"/>
          <p:cNvSpPr txBox="1">
            <a:spLocks noChangeArrowheads="1"/>
          </p:cNvSpPr>
          <p:nvPr/>
        </p:nvSpPr>
        <p:spPr bwMode="auto">
          <a:xfrm>
            <a:off x="1584325" y="1502410"/>
            <a:ext cx="8965565" cy="31076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90204" pitchFamily="34" charset="0"/>
              <a:buNone/>
            </a:pPr>
            <a:r>
              <a:rPr lang="zh-CN" altLang="en-US" sz="3600" dirty="0">
                <a:solidFill>
                  <a:schemeClr val="tx1"/>
                </a:solidFill>
                <a:latin typeface="微软雅黑" panose="020B0503020204020204" pitchFamily="34" charset="-122"/>
                <a:ea typeface="微软雅黑" panose="020B0503020204020204" pitchFamily="34" charset="-122"/>
              </a:rPr>
              <a:t>基于细分粒子的刚体破裂动画</a:t>
            </a:r>
            <a:endParaRPr lang="zh-CN" altLang="en-US" sz="3600" dirty="0">
              <a:solidFill>
                <a:schemeClr val="tx1"/>
              </a:solidFill>
              <a:latin typeface="微软雅黑" panose="020B0503020204020204" pitchFamily="34" charset="-122"/>
              <a:ea typeface="微软雅黑" panose="020B0503020204020204" pitchFamily="34" charset="-122"/>
            </a:endParaRPr>
          </a:p>
          <a:p>
            <a:pPr algn="ctr" eaLnBrk="1" hangingPunct="1">
              <a:lnSpc>
                <a:spcPct val="100000"/>
              </a:lnSpc>
              <a:spcBef>
                <a:spcPct val="0"/>
              </a:spcBef>
              <a:buFont typeface="Arial" panose="020B0604020202090204" pitchFamily="34" charset="0"/>
              <a:buNone/>
            </a:pPr>
            <a:r>
              <a:rPr lang="zh-CN" altLang="en-US" sz="2000" dirty="0">
                <a:solidFill>
                  <a:schemeClr val="tx1"/>
                </a:solidFill>
                <a:latin typeface="微软雅黑" panose="020B0503020204020204" pitchFamily="34" charset="-122"/>
                <a:ea typeface="微软雅黑" panose="020B0503020204020204" pitchFamily="34" charset="-122"/>
              </a:rPr>
              <a:t>Animation of Brittle Fracture Using the Subdivided Particles</a:t>
            </a:r>
            <a:endParaRPr lang="zh-CN" altLang="en-US" sz="2000" dirty="0">
              <a:solidFill>
                <a:schemeClr val="tx1"/>
              </a:solidFill>
              <a:latin typeface="微软雅黑" panose="020B0503020204020204" pitchFamily="34" charset="-122"/>
              <a:ea typeface="微软雅黑" panose="020B0503020204020204" pitchFamily="34" charset="-122"/>
            </a:endParaRPr>
          </a:p>
          <a:p>
            <a:pPr algn="ctr" eaLnBrk="1" hangingPunct="1">
              <a:lnSpc>
                <a:spcPct val="100000"/>
              </a:lnSpc>
              <a:spcBef>
                <a:spcPct val="0"/>
              </a:spcBef>
              <a:buFont typeface="Arial" panose="020B0604020202090204" pitchFamily="34" charset="0"/>
              <a:buNone/>
            </a:pPr>
            <a:r>
              <a:rPr lang="en-US" altLang="zh-CN" sz="1400" dirty="0">
                <a:solidFill>
                  <a:schemeClr val="tx1"/>
                </a:solidFill>
                <a:latin typeface="微软雅黑" panose="020B0503020204020204" pitchFamily="34" charset="-122"/>
                <a:ea typeface="微软雅黑" panose="020B0503020204020204" pitchFamily="34" charset="-122"/>
              </a:rPr>
              <a:t>(JOURNAL OF GRAPHICS)</a:t>
            </a:r>
            <a:endParaRPr lang="en-US" altLang="zh-CN" sz="2000" dirty="0">
              <a:solidFill>
                <a:schemeClr val="tx1"/>
              </a:solidFill>
              <a:latin typeface="微软雅黑" panose="020B0503020204020204" pitchFamily="34" charset="-122"/>
              <a:ea typeface="微软雅黑" panose="020B0503020204020204" pitchFamily="34" charset="-122"/>
            </a:endParaRPr>
          </a:p>
          <a:p>
            <a:pPr algn="ctr" eaLnBrk="1" hangingPunct="1">
              <a:lnSpc>
                <a:spcPct val="100000"/>
              </a:lnSpc>
              <a:spcBef>
                <a:spcPct val="0"/>
              </a:spcBef>
              <a:buFont typeface="Arial" panose="020B0604020202090204" pitchFamily="34" charset="0"/>
              <a:buNone/>
            </a:pPr>
            <a:endParaRPr lang="en-US" altLang="zh-CN" sz="2000" dirty="0">
              <a:solidFill>
                <a:schemeClr val="tx1"/>
              </a:solidFill>
              <a:latin typeface="微软雅黑" panose="020B0503020204020204" pitchFamily="34" charset="-122"/>
              <a:ea typeface="微软雅黑" panose="020B0503020204020204" pitchFamily="34" charset="-122"/>
            </a:endParaRPr>
          </a:p>
          <a:p>
            <a:pPr algn="ctr" eaLnBrk="1" hangingPunct="1">
              <a:lnSpc>
                <a:spcPct val="100000"/>
              </a:lnSpc>
              <a:spcBef>
                <a:spcPct val="0"/>
              </a:spcBef>
              <a:buFont typeface="Arial" panose="020B0604020202090204" pitchFamily="34" charset="0"/>
              <a:buNone/>
            </a:pPr>
            <a:r>
              <a:rPr lang="en-US" altLang="zh-CN" sz="2000" dirty="0">
                <a:solidFill>
                  <a:schemeClr val="tx1"/>
                </a:solidFill>
                <a:latin typeface="微软雅黑" panose="020B0503020204020204" pitchFamily="34" charset="-122"/>
                <a:ea typeface="微软雅黑" panose="020B0503020204020204" pitchFamily="34" charset="-122"/>
              </a:rPr>
              <a:t>ChenFeibin，XieBuying，RanXiuyuan </a:t>
            </a:r>
            <a:endParaRPr lang="en-US" altLang="zh-CN" sz="2000" dirty="0">
              <a:solidFill>
                <a:schemeClr val="tx1"/>
              </a:solidFill>
              <a:latin typeface="微软雅黑" panose="020B0503020204020204" pitchFamily="34" charset="-122"/>
              <a:ea typeface="微软雅黑" panose="020B0503020204020204" pitchFamily="34" charset="-122"/>
            </a:endParaRPr>
          </a:p>
          <a:p>
            <a:pPr algn="ctr" eaLnBrk="1" hangingPunct="1">
              <a:lnSpc>
                <a:spcPct val="100000"/>
              </a:lnSpc>
              <a:spcBef>
                <a:spcPct val="0"/>
              </a:spcBef>
              <a:buFont typeface="Arial" panose="020B0604020202090204" pitchFamily="34" charset="0"/>
              <a:buNone/>
            </a:pPr>
            <a:r>
              <a:rPr lang="en-US" altLang="zh-CN" sz="1400" dirty="0">
                <a:solidFill>
                  <a:schemeClr val="tx1"/>
                </a:solidFill>
                <a:latin typeface="微软雅黑" panose="020B0503020204020204" pitchFamily="34" charset="-122"/>
                <a:ea typeface="微软雅黑" panose="020B0503020204020204" pitchFamily="34" charset="-122"/>
              </a:rPr>
              <a:t>(Department of Construction Engineering，TongjiUniversity,Shanghai 200092，China)</a:t>
            </a:r>
            <a:endParaRPr lang="en-US" altLang="zh-CN" sz="2000" dirty="0">
              <a:solidFill>
                <a:srgbClr val="595959"/>
              </a:solidFill>
              <a:latin typeface="微软雅黑" panose="020B0503020204020204" pitchFamily="34" charset="-122"/>
              <a:ea typeface="微软雅黑" panose="020B0503020204020204" pitchFamily="34" charset="-122"/>
            </a:endParaRPr>
          </a:p>
          <a:p>
            <a:pPr eaLnBrk="1" hangingPunct="1">
              <a:lnSpc>
                <a:spcPct val="100000"/>
              </a:lnSpc>
              <a:spcBef>
                <a:spcPct val="0"/>
              </a:spcBef>
              <a:buFont typeface="Arial" panose="020B0604020202090204" pitchFamily="34" charset="0"/>
              <a:buNone/>
            </a:pPr>
            <a:endParaRPr lang="zh-CN" altLang="en-US" sz="3600" dirty="0">
              <a:solidFill>
                <a:srgbClr val="595959"/>
              </a:solidFill>
              <a:latin typeface="微软雅黑" panose="020B0503020204020204" pitchFamily="34" charset="-122"/>
              <a:ea typeface="微软雅黑" panose="020B0503020204020204" pitchFamily="34" charset="-122"/>
            </a:endParaRPr>
          </a:p>
          <a:p>
            <a:pPr eaLnBrk="1" hangingPunct="1">
              <a:lnSpc>
                <a:spcPct val="100000"/>
              </a:lnSpc>
              <a:spcBef>
                <a:spcPct val="0"/>
              </a:spcBef>
              <a:buFont typeface="Arial" panose="020B0604020202090204" pitchFamily="34" charset="0"/>
              <a:buNone/>
            </a:pPr>
            <a:endParaRPr lang="zh-CN" altLang="en-US" sz="3600" dirty="0">
              <a:solidFill>
                <a:srgbClr val="595959"/>
              </a:solidFill>
              <a:latin typeface="微软雅黑" panose="020B0503020204020204" pitchFamily="34" charset="-122"/>
              <a:ea typeface="微软雅黑" panose="020B0503020204020204" pitchFamily="34" charset="-122"/>
            </a:endParaRPr>
          </a:p>
        </p:txBody>
      </p:sp>
      <p:sp>
        <p:nvSpPr>
          <p:cNvPr id="3099" name="文本框 51"/>
          <p:cNvSpPr txBox="1">
            <a:spLocks noChangeArrowheads="1"/>
          </p:cNvSpPr>
          <p:nvPr/>
        </p:nvSpPr>
        <p:spPr bwMode="auto">
          <a:xfrm>
            <a:off x="8547132" y="4718011"/>
            <a:ext cx="2060511"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endParaRPr lang="en-US" altLang="zh-CN" sz="1600" dirty="0" smtClean="0">
              <a:solidFill>
                <a:schemeClr val="tx1"/>
              </a:solidFill>
              <a:latin typeface="微软雅黑" panose="020B0503020204020204" pitchFamily="34" charset="-122"/>
              <a:ea typeface="微软雅黑" panose="020B0503020204020204" pitchFamily="34" charset="-122"/>
            </a:endParaRPr>
          </a:p>
          <a:p>
            <a:pPr eaLnBrk="1" hangingPunct="1">
              <a:lnSpc>
                <a:spcPct val="100000"/>
              </a:lnSpc>
              <a:spcBef>
                <a:spcPct val="0"/>
              </a:spcBef>
              <a:buFont typeface="Arial" panose="020B0604020202090204" pitchFamily="34" charset="0"/>
              <a:buNone/>
            </a:pPr>
            <a:r>
              <a:rPr lang="en-US" altLang="zh-CN" sz="1600" dirty="0" smtClean="0">
                <a:solidFill>
                  <a:schemeClr val="tx1"/>
                </a:solidFill>
                <a:latin typeface="微软雅黑" panose="020B0503020204020204" pitchFamily="34" charset="-122"/>
                <a:ea typeface="微软雅黑" panose="020B0503020204020204" pitchFamily="34" charset="-122"/>
              </a:rPr>
              <a:t>2018.12</a:t>
            </a:r>
            <a:endParaRPr lang="en-US" altLang="zh-CN" sz="1600" dirty="0" smtClean="0">
              <a:solidFill>
                <a:schemeClr val="tx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01295" y="193675"/>
            <a:ext cx="816610" cy="841375"/>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5" name="文本框 49"/>
          <p:cNvSpPr txBox="1">
            <a:spLocks noChangeArrowheads="1"/>
          </p:cNvSpPr>
          <p:nvPr/>
        </p:nvSpPr>
        <p:spPr bwMode="auto">
          <a:xfrm>
            <a:off x="1226185" y="291465"/>
            <a:ext cx="7906385"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zh-CN" altLang="en-US" sz="3600" dirty="0">
                <a:solidFill>
                  <a:schemeClr val="bg2">
                    <a:lumMod val="25000"/>
                  </a:schemeClr>
                </a:solidFill>
                <a:latin typeface="微软雅黑" panose="020B0503020204020204" pitchFamily="34" charset="-122"/>
                <a:ea typeface="微软雅黑" panose="020B0503020204020204" pitchFamily="34" charset="-122"/>
                <a:sym typeface="+mn-ea"/>
              </a:rPr>
              <a:t>基于粒子细分的开裂处理</a:t>
            </a:r>
            <a:endParaRPr lang="zh-CN" altLang="en-US" sz="3600" dirty="0">
              <a:solidFill>
                <a:schemeClr val="bg2">
                  <a:lumMod val="25000"/>
                </a:schemeClr>
              </a:solidFill>
              <a:latin typeface="微软雅黑" panose="020B0503020204020204" pitchFamily="34" charset="-122"/>
              <a:ea typeface="微软雅黑" panose="020B0503020204020204" pitchFamily="34" charset="-122"/>
              <a:sym typeface="+mn-ea"/>
            </a:endParaRPr>
          </a:p>
        </p:txBody>
      </p:sp>
      <p:sp>
        <p:nvSpPr>
          <p:cNvPr id="4126" name="文本框 31"/>
          <p:cNvSpPr txBox="1">
            <a:spLocks noChangeArrowheads="1"/>
          </p:cNvSpPr>
          <p:nvPr/>
        </p:nvSpPr>
        <p:spPr bwMode="auto">
          <a:xfrm>
            <a:off x="1375410" y="1732280"/>
            <a:ext cx="8597900" cy="181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en-US" altLang="zh-CN" sz="1600" dirty="0">
                <a:solidFill>
                  <a:schemeClr val="bg2">
                    <a:lumMod val="25000"/>
                  </a:schemeClr>
                </a:solidFill>
                <a:latin typeface="微软雅黑" panose="020B0503020204020204" pitchFamily="34" charset="-122"/>
                <a:ea typeface="微软雅黑" panose="020B0503020204020204" pitchFamily="34" charset="-122"/>
              </a:rPr>
              <a:t>(1)</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对物体的绘制在一系列连续的时间步上进行。</a:t>
            </a:r>
            <a:endParaRPr lang="zh-CN" altLang="en-US" sz="1600"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00000"/>
              </a:lnSpc>
              <a:spcBef>
                <a:spcPct val="0"/>
              </a:spcBef>
              <a:buFont typeface="Arial" panose="020B0604020202090204" pitchFamily="34" charset="0"/>
              <a:buNone/>
            </a:pPr>
            <a:endParaRPr lang="en-US" altLang="zh-CN" sz="1600"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00000"/>
              </a:lnSpc>
              <a:spcBef>
                <a:spcPct val="0"/>
              </a:spcBef>
              <a:buFont typeface="Arial" panose="020B0604020202090204" pitchFamily="34" charset="0"/>
              <a:buNone/>
            </a:pPr>
            <a:r>
              <a:rPr lang="en-US" altLang="zh-CN" sz="1600" dirty="0">
                <a:solidFill>
                  <a:schemeClr val="bg2">
                    <a:lumMod val="25000"/>
                  </a:schemeClr>
                </a:solidFill>
                <a:latin typeface="微软雅黑" panose="020B0503020204020204" pitchFamily="34" charset="-122"/>
                <a:ea typeface="微软雅黑" panose="020B0503020204020204" pitchFamily="34" charset="-122"/>
              </a:rPr>
              <a:t>(2)</a:t>
            </a:r>
            <a:r>
              <a:rPr lang="zh-CN" altLang="en-US" sz="1600" dirty="0">
                <a:solidFill>
                  <a:schemeClr val="bg2">
                    <a:lumMod val="25000"/>
                  </a:schemeClr>
                </a:solidFill>
                <a:latin typeface="微软雅黑" panose="020B0503020204020204" pitchFamily="34" charset="-122"/>
                <a:ea typeface="微软雅黑" panose="020B0503020204020204" pitchFamily="34" charset="-122"/>
                <a:sym typeface="+mn-ea"/>
              </a:rPr>
              <a:t>首先</a:t>
            </a:r>
            <a:r>
              <a:rPr lang="en-US" altLang="zh-CN" sz="1600" dirty="0">
                <a:solidFill>
                  <a:schemeClr val="bg2">
                    <a:lumMod val="25000"/>
                  </a:schemeClr>
                </a:solidFill>
                <a:latin typeface="微软雅黑" panose="020B0503020204020204" pitchFamily="34" charset="-122"/>
                <a:ea typeface="微软雅黑" panose="020B0503020204020204" pitchFamily="34" charset="-122"/>
                <a:sym typeface="+mn-ea"/>
              </a:rPr>
              <a:t>进行刚体动力学计算和碰撞检测，发生碰撞时，使用SPH方法对所有粒子的坐标顶点进行应力分析。</a:t>
            </a:r>
            <a:r>
              <a:rPr lang="zh-CN" altLang="en-US" sz="1600" dirty="0">
                <a:solidFill>
                  <a:schemeClr val="bg2">
                    <a:lumMod val="25000"/>
                  </a:schemeClr>
                </a:solidFill>
                <a:latin typeface="微软雅黑" panose="020B0503020204020204" pitchFamily="34" charset="-122"/>
                <a:ea typeface="微软雅黑" panose="020B0503020204020204" pitchFamily="34" charset="-122"/>
                <a:sym typeface="+mn-ea"/>
              </a:rPr>
              <a:t>对开裂处的粒子进行粒子细分，</a:t>
            </a:r>
            <a:r>
              <a:rPr lang="en-US" altLang="zh-CN" sz="1600" dirty="0">
                <a:solidFill>
                  <a:schemeClr val="bg2">
                    <a:lumMod val="25000"/>
                  </a:schemeClr>
                </a:solidFill>
                <a:latin typeface="微软雅黑" panose="020B0503020204020204" pitchFamily="34" charset="-122"/>
                <a:ea typeface="微软雅黑" panose="020B0503020204020204" pitchFamily="34" charset="-122"/>
                <a:sym typeface="+mn-ea"/>
              </a:rPr>
              <a:t>将细分后的粒子进行开裂断面的生成</a:t>
            </a:r>
            <a:r>
              <a:rPr lang="zh-CN" altLang="en-US" sz="1600" dirty="0">
                <a:solidFill>
                  <a:schemeClr val="bg2">
                    <a:lumMod val="25000"/>
                  </a:schemeClr>
                </a:solidFill>
                <a:latin typeface="微软雅黑" panose="020B0503020204020204" pitchFamily="34" charset="-122"/>
                <a:ea typeface="微软雅黑" panose="020B0503020204020204" pitchFamily="34" charset="-122"/>
                <a:sym typeface="+mn-ea"/>
              </a:rPr>
              <a:t>，最后计算出下一个时间步的状态。</a:t>
            </a:r>
            <a:endParaRPr lang="zh-CN" altLang="en-US" sz="1600" dirty="0">
              <a:solidFill>
                <a:schemeClr val="bg2">
                  <a:lumMod val="25000"/>
                </a:schemeClr>
              </a:solidFill>
              <a:latin typeface="微软雅黑" panose="020B0503020204020204" pitchFamily="34" charset="-122"/>
              <a:ea typeface="微软雅黑" panose="020B0503020204020204" pitchFamily="34" charset="-122"/>
              <a:sym typeface="+mn-ea"/>
            </a:endParaRPr>
          </a:p>
          <a:p>
            <a:pPr eaLnBrk="1" hangingPunct="1">
              <a:lnSpc>
                <a:spcPct val="100000"/>
              </a:lnSpc>
              <a:spcBef>
                <a:spcPct val="0"/>
              </a:spcBef>
              <a:buFont typeface="Arial" panose="020B0604020202090204" pitchFamily="34" charset="0"/>
              <a:buNone/>
            </a:pPr>
            <a:endParaRPr lang="en-US" altLang="zh-CN" sz="1600"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00000"/>
              </a:lnSpc>
              <a:spcBef>
                <a:spcPct val="0"/>
              </a:spcBef>
              <a:buFont typeface="Arial" panose="020B0604020202090204" pitchFamily="34" charset="0"/>
              <a:buNone/>
            </a:pPr>
            <a:r>
              <a:rPr lang="en-US" altLang="zh-CN" sz="1600" dirty="0">
                <a:solidFill>
                  <a:schemeClr val="bg2">
                    <a:lumMod val="25000"/>
                  </a:schemeClr>
                </a:solidFill>
                <a:latin typeface="微软雅黑" panose="020B0503020204020204" pitchFamily="34" charset="-122"/>
                <a:ea typeface="微软雅黑" panose="020B0503020204020204" pitchFamily="34" charset="-122"/>
              </a:rPr>
              <a:t>(3)</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若没有发生碰撞，就直接计算出下一个时间步的状态。</a:t>
            </a:r>
            <a:endParaRPr lang="zh-CN" altLang="en-US" sz="1600"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01295" y="193675"/>
            <a:ext cx="816610" cy="841375"/>
          </a:xfrm>
          <a:prstGeom prst="rect">
            <a:avLst/>
          </a:prstGeom>
        </p:spPr>
      </p:pic>
      <p:pic>
        <p:nvPicPr>
          <p:cNvPr id="3" name="图片 2"/>
          <p:cNvPicPr>
            <a:picLocks noChangeAspect="1"/>
          </p:cNvPicPr>
          <p:nvPr/>
        </p:nvPicPr>
        <p:blipFill>
          <a:blip r:embed="rId2"/>
          <a:stretch>
            <a:fillRect/>
          </a:stretch>
        </p:blipFill>
        <p:spPr>
          <a:xfrm>
            <a:off x="2823210" y="3940810"/>
            <a:ext cx="5702300" cy="1892300"/>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5" name="文本框 49"/>
          <p:cNvSpPr txBox="1">
            <a:spLocks noChangeArrowheads="1"/>
          </p:cNvSpPr>
          <p:nvPr/>
        </p:nvSpPr>
        <p:spPr bwMode="auto">
          <a:xfrm>
            <a:off x="1226185" y="291465"/>
            <a:ext cx="7906385"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zh-CN" altLang="en-US" sz="3600" dirty="0">
                <a:solidFill>
                  <a:schemeClr val="bg2">
                    <a:lumMod val="25000"/>
                  </a:schemeClr>
                </a:solidFill>
                <a:latin typeface="微软雅黑" panose="020B0503020204020204" pitchFamily="34" charset="-122"/>
                <a:ea typeface="微软雅黑" panose="020B0503020204020204" pitchFamily="34" charset="-122"/>
                <a:sym typeface="+mn-ea"/>
              </a:rPr>
              <a:t>实验结果</a:t>
            </a:r>
            <a:endParaRPr lang="zh-CN" altLang="en-US" sz="3600" dirty="0">
              <a:solidFill>
                <a:schemeClr val="bg2">
                  <a:lumMod val="25000"/>
                </a:schemeClr>
              </a:solidFill>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01295" y="193675"/>
            <a:ext cx="816610" cy="841375"/>
          </a:xfrm>
          <a:prstGeom prst="rect">
            <a:avLst/>
          </a:prstGeom>
        </p:spPr>
      </p:pic>
      <p:pic>
        <p:nvPicPr>
          <p:cNvPr id="4" name="图片 3"/>
          <p:cNvPicPr>
            <a:picLocks noChangeAspect="1"/>
          </p:cNvPicPr>
          <p:nvPr/>
        </p:nvPicPr>
        <p:blipFill>
          <a:blip r:embed="rId2"/>
          <a:stretch>
            <a:fillRect/>
          </a:stretch>
        </p:blipFill>
        <p:spPr>
          <a:xfrm>
            <a:off x="2872105" y="1326515"/>
            <a:ext cx="6066790" cy="5111115"/>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5" name="文本框 49"/>
          <p:cNvSpPr txBox="1">
            <a:spLocks noChangeArrowheads="1"/>
          </p:cNvSpPr>
          <p:nvPr/>
        </p:nvSpPr>
        <p:spPr bwMode="auto">
          <a:xfrm>
            <a:off x="1226185" y="291465"/>
            <a:ext cx="7906385"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zh-CN" altLang="en-US" sz="3600" dirty="0">
                <a:solidFill>
                  <a:schemeClr val="bg2">
                    <a:lumMod val="25000"/>
                  </a:schemeClr>
                </a:solidFill>
                <a:latin typeface="微软雅黑" panose="020B0503020204020204" pitchFamily="34" charset="-122"/>
                <a:ea typeface="微软雅黑" panose="020B0503020204020204" pitchFamily="34" charset="-122"/>
                <a:sym typeface="+mn-ea"/>
              </a:rPr>
              <a:t>实验结果</a:t>
            </a:r>
            <a:endParaRPr lang="zh-CN" altLang="en-US" sz="3600" dirty="0">
              <a:solidFill>
                <a:schemeClr val="bg2">
                  <a:lumMod val="25000"/>
                </a:schemeClr>
              </a:solidFill>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01295" y="193675"/>
            <a:ext cx="816610" cy="841375"/>
          </a:xfrm>
          <a:prstGeom prst="rect">
            <a:avLst/>
          </a:prstGeom>
        </p:spPr>
      </p:pic>
      <p:pic>
        <p:nvPicPr>
          <p:cNvPr id="3" name="图片 2"/>
          <p:cNvPicPr>
            <a:picLocks noChangeAspect="1"/>
          </p:cNvPicPr>
          <p:nvPr/>
        </p:nvPicPr>
        <p:blipFill>
          <a:blip r:embed="rId2"/>
          <a:stretch>
            <a:fillRect/>
          </a:stretch>
        </p:blipFill>
        <p:spPr>
          <a:xfrm>
            <a:off x="1085850" y="1949450"/>
            <a:ext cx="10020935" cy="2959100"/>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5" name="文本框 49"/>
          <p:cNvSpPr txBox="1">
            <a:spLocks noChangeArrowheads="1"/>
          </p:cNvSpPr>
          <p:nvPr/>
        </p:nvSpPr>
        <p:spPr bwMode="auto">
          <a:xfrm>
            <a:off x="1226185" y="291465"/>
            <a:ext cx="7906385"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zh-CN" altLang="en-US" sz="3600" dirty="0">
                <a:solidFill>
                  <a:schemeClr val="bg2">
                    <a:lumMod val="25000"/>
                  </a:schemeClr>
                </a:solidFill>
                <a:latin typeface="微软雅黑" panose="020B0503020204020204" pitchFamily="34" charset="-122"/>
                <a:ea typeface="微软雅黑" panose="020B0503020204020204" pitchFamily="34" charset="-122"/>
              </a:rPr>
              <a:t>总结与展望</a:t>
            </a:r>
            <a:endParaRPr lang="zh-CN" altLang="en-US" sz="36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4126" name="文本框 31"/>
          <p:cNvSpPr txBox="1">
            <a:spLocks noChangeArrowheads="1"/>
          </p:cNvSpPr>
          <p:nvPr/>
        </p:nvSpPr>
        <p:spPr bwMode="auto">
          <a:xfrm>
            <a:off x="1375410" y="1732280"/>
            <a:ext cx="8597900" cy="2061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en-US" altLang="zh-CN" sz="1600" dirty="0">
                <a:solidFill>
                  <a:schemeClr val="bg2">
                    <a:lumMod val="25000"/>
                  </a:schemeClr>
                </a:solidFill>
                <a:latin typeface="微软雅黑" panose="020B0503020204020204" pitchFamily="34" charset="-122"/>
                <a:ea typeface="微软雅黑" panose="020B0503020204020204" pitchFamily="34" charset="-122"/>
              </a:rPr>
              <a:t>1.</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本文</a:t>
            </a:r>
            <a:r>
              <a:rPr lang="en-US" altLang="zh-CN" sz="1600" dirty="0">
                <a:solidFill>
                  <a:schemeClr val="bg2">
                    <a:lumMod val="25000"/>
                  </a:schemeClr>
                </a:solidFill>
                <a:latin typeface="微软雅黑" panose="020B0503020204020204" pitchFamily="34" charset="-122"/>
                <a:ea typeface="微软雅黑" panose="020B0503020204020204" pitchFamily="34" charset="-122"/>
                <a:sym typeface="+mn-ea"/>
              </a:rPr>
              <a:t>将固体的四面体网格绑定到一系列离散的粒子上</a:t>
            </a:r>
            <a:r>
              <a:rPr lang="zh-CN" altLang="en-US" sz="1600" dirty="0">
                <a:solidFill>
                  <a:schemeClr val="bg2">
                    <a:lumMod val="25000"/>
                  </a:schemeClr>
                </a:solidFill>
                <a:latin typeface="微软雅黑" panose="020B0503020204020204" pitchFamily="34" charset="-122"/>
                <a:ea typeface="微软雅黑" panose="020B0503020204020204" pitchFamily="34" charset="-122"/>
                <a:sym typeface="+mn-ea"/>
              </a:rPr>
              <a:t>，</a:t>
            </a:r>
            <a:r>
              <a:rPr lang="en-US" altLang="zh-CN" sz="1600" dirty="0">
                <a:solidFill>
                  <a:schemeClr val="bg2">
                    <a:lumMod val="25000"/>
                  </a:schemeClr>
                </a:solidFill>
                <a:latin typeface="微软雅黑" panose="020B0503020204020204" pitchFamily="34" charset="-122"/>
                <a:ea typeface="微软雅黑" panose="020B0503020204020204" pitchFamily="34" charset="-122"/>
                <a:sym typeface="+mn-ea"/>
              </a:rPr>
              <a:t>采用粒子细分的算法来进行开裂面的生成和延展</a:t>
            </a:r>
            <a:r>
              <a:rPr lang="zh-CN" altLang="en-US" sz="1600" dirty="0">
                <a:solidFill>
                  <a:schemeClr val="bg2">
                    <a:lumMod val="25000"/>
                  </a:schemeClr>
                </a:solidFill>
                <a:latin typeface="微软雅黑" panose="020B0503020204020204" pitchFamily="34" charset="-122"/>
                <a:ea typeface="微软雅黑" panose="020B0503020204020204" pitchFamily="34" charset="-122"/>
                <a:sym typeface="+mn-ea"/>
              </a:rPr>
              <a:t>。</a:t>
            </a:r>
            <a:endParaRPr lang="en-US" altLang="zh-CN" sz="1600"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00000"/>
              </a:lnSpc>
              <a:spcBef>
                <a:spcPct val="0"/>
              </a:spcBef>
              <a:buFont typeface="Arial" panose="020B0604020202090204" pitchFamily="34" charset="0"/>
              <a:buNone/>
            </a:pPr>
            <a:endParaRPr lang="en-US" altLang="zh-CN" sz="1600"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00000"/>
              </a:lnSpc>
              <a:spcBef>
                <a:spcPct val="0"/>
              </a:spcBef>
              <a:buFont typeface="Arial" panose="020B0604020202090204" pitchFamily="34" charset="0"/>
              <a:buNone/>
            </a:pPr>
            <a:r>
              <a:rPr lang="en-US" altLang="zh-CN" sz="1600" dirty="0">
                <a:solidFill>
                  <a:schemeClr val="bg2">
                    <a:lumMod val="25000"/>
                  </a:schemeClr>
                </a:solidFill>
                <a:latin typeface="微软雅黑" panose="020B0503020204020204" pitchFamily="34" charset="-122"/>
                <a:ea typeface="微软雅黑" panose="020B0503020204020204" pitchFamily="34" charset="-122"/>
              </a:rPr>
              <a:t>2.本文固体模型是基于粒子的，规则固体在进行碰撞时需要的检测的粒子数量较多，使之成为快速模拟的瓶颈，下一步可以考虑多尺度的粒子框架。 </a:t>
            </a:r>
            <a:endParaRPr lang="en-US" altLang="zh-CN" sz="1600"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00000"/>
              </a:lnSpc>
              <a:spcBef>
                <a:spcPct val="0"/>
              </a:spcBef>
              <a:buFont typeface="Arial" panose="020B0604020202090204" pitchFamily="34" charset="0"/>
              <a:buNone/>
            </a:pPr>
            <a:endParaRPr lang="en-US" altLang="zh-CN" sz="1600"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00000"/>
              </a:lnSpc>
              <a:spcBef>
                <a:spcPct val="0"/>
              </a:spcBef>
              <a:buFont typeface="Arial" panose="020B0604020202090204" pitchFamily="34" charset="0"/>
              <a:buNone/>
            </a:pPr>
            <a:r>
              <a:rPr lang="en-US" altLang="zh-CN" sz="1600" dirty="0">
                <a:solidFill>
                  <a:schemeClr val="bg2">
                    <a:lumMod val="25000"/>
                  </a:schemeClr>
                </a:solidFill>
                <a:latin typeface="微软雅黑" panose="020B0503020204020204" pitchFamily="34" charset="-122"/>
                <a:ea typeface="微软雅黑" panose="020B0503020204020204" pitchFamily="34" charset="-122"/>
              </a:rPr>
              <a:t>3.未来</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考虑</a:t>
            </a:r>
            <a:r>
              <a:rPr lang="en-US" altLang="zh-CN" sz="1600" dirty="0">
                <a:solidFill>
                  <a:schemeClr val="bg2">
                    <a:lumMod val="25000"/>
                  </a:schemeClr>
                </a:solidFill>
                <a:latin typeface="微软雅黑" panose="020B0503020204020204" pitchFamily="34" charset="-122"/>
                <a:ea typeface="微软雅黑" panose="020B0503020204020204" pitchFamily="34" charset="-122"/>
              </a:rPr>
              <a:t>采用GPU技术加速计算，将模型扩展到塑形破裂的模拟，</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以及</a:t>
            </a:r>
            <a:r>
              <a:rPr lang="en-US" altLang="zh-CN" sz="1600" dirty="0">
                <a:solidFill>
                  <a:schemeClr val="bg2">
                    <a:lumMod val="25000"/>
                  </a:schemeClr>
                </a:solidFill>
                <a:latin typeface="微软雅黑" panose="020B0503020204020204" pitchFamily="34" charset="-122"/>
                <a:ea typeface="微软雅黑" panose="020B0503020204020204" pitchFamily="34" charset="-122"/>
              </a:rPr>
              <a:t>更为复杂</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的</a:t>
            </a:r>
            <a:r>
              <a:rPr lang="en-US" altLang="zh-CN" sz="1600" dirty="0">
                <a:solidFill>
                  <a:schemeClr val="bg2">
                    <a:lumMod val="25000"/>
                  </a:schemeClr>
                </a:solidFill>
                <a:latin typeface="微软雅黑" panose="020B0503020204020204" pitchFamily="34" charset="-122"/>
                <a:ea typeface="微软雅黑" panose="020B0503020204020204" pitchFamily="34" charset="-122"/>
              </a:rPr>
              <a:t>大型场景的模拟。</a:t>
            </a:r>
            <a:endParaRPr lang="en-US" altLang="zh-CN" sz="1600"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01295" y="193675"/>
            <a:ext cx="816610" cy="841375"/>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5" name="文本框 49"/>
          <p:cNvSpPr txBox="1">
            <a:spLocks noChangeArrowheads="1"/>
          </p:cNvSpPr>
          <p:nvPr/>
        </p:nvSpPr>
        <p:spPr bwMode="auto">
          <a:xfrm>
            <a:off x="3438205" y="1222693"/>
            <a:ext cx="3005014" cy="76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zh-CN" altLang="en-US" sz="4400" dirty="0">
                <a:solidFill>
                  <a:schemeClr val="bg2">
                    <a:lumMod val="25000"/>
                  </a:schemeClr>
                </a:solidFill>
                <a:latin typeface="微软雅黑" panose="020B0503020204020204" pitchFamily="34" charset="-122"/>
                <a:ea typeface="微软雅黑" panose="020B0503020204020204" pitchFamily="34" charset="-122"/>
              </a:rPr>
              <a:t>参考文献</a:t>
            </a:r>
            <a:endParaRPr lang="zh-CN" altLang="en-US" sz="44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4118" name="文本框 7"/>
          <p:cNvSpPr txBox="1">
            <a:spLocks noChangeArrowheads="1"/>
          </p:cNvSpPr>
          <p:nvPr/>
        </p:nvSpPr>
        <p:spPr bwMode="auto">
          <a:xfrm>
            <a:off x="1076730" y="3267236"/>
            <a:ext cx="10444710" cy="3067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en-US" altLang="zh-CN" sz="1400" dirty="0" smtClean="0">
                <a:solidFill>
                  <a:srgbClr val="404040"/>
                </a:solidFill>
                <a:latin typeface="微软雅黑" panose="020B0503020204020204" pitchFamily="34" charset="-122"/>
                <a:ea typeface="微软雅黑" panose="020B0503020204020204" pitchFamily="34" charset="-122"/>
              </a:rPr>
              <a:t>[1]陈沸镔,谢步瀛,冉修远.基于细分粒子的刚体破裂动画[J].图学学报,2014,35(5):669-675.  </a:t>
            </a:r>
            <a:endParaRPr lang="zh-CN" altLang="en-US" sz="1400" dirty="0">
              <a:solidFill>
                <a:srgbClr val="404040"/>
              </a:solidFill>
              <a:latin typeface="微软雅黑" panose="020B0503020204020204" pitchFamily="34" charset="-122"/>
              <a:ea typeface="微软雅黑" panose="020B0503020204020204" pitchFamily="34" charset="-122"/>
            </a:endParaRPr>
          </a:p>
        </p:txBody>
      </p:sp>
      <p:pic>
        <p:nvPicPr>
          <p:cNvPr id="32" name="图片 3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787044" y="430552"/>
            <a:ext cx="2286711" cy="2353099"/>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同心圆 17"/>
          <p:cNvSpPr/>
          <p:nvPr/>
        </p:nvSpPr>
        <p:spPr bwMode="auto">
          <a:xfrm>
            <a:off x="5395913" y="2486025"/>
            <a:ext cx="1195387" cy="1195388"/>
          </a:xfrm>
          <a:custGeom>
            <a:avLst/>
            <a:gdLst>
              <a:gd name="T0" fmla="*/ 0 w 1032344"/>
              <a:gd name="T1" fmla="*/ 516172 h 1032344"/>
              <a:gd name="T2" fmla="*/ 516172 w 1032344"/>
              <a:gd name="T3" fmla="*/ 0 h 1032344"/>
              <a:gd name="T4" fmla="*/ 1032344 w 1032344"/>
              <a:gd name="T5" fmla="*/ 516172 h 1032344"/>
              <a:gd name="T6" fmla="*/ 516172 w 1032344"/>
              <a:gd name="T7" fmla="*/ 1032344 h 1032344"/>
              <a:gd name="T8" fmla="*/ 0 w 1032344"/>
              <a:gd name="T9" fmla="*/ 516172 h 1032344"/>
              <a:gd name="T10" fmla="*/ 0 w 1032344"/>
              <a:gd name="T11" fmla="*/ 516172 h 1032344"/>
              <a:gd name="T12" fmla="*/ 516172 w 1032344"/>
              <a:gd name="T13" fmla="*/ 1032344 h 1032344"/>
              <a:gd name="T14" fmla="*/ 1032344 w 1032344"/>
              <a:gd name="T15" fmla="*/ 516172 h 1032344"/>
              <a:gd name="T16" fmla="*/ 516172 w 1032344"/>
              <a:gd name="T17" fmla="*/ 0 h 1032344"/>
              <a:gd name="T18" fmla="*/ 0 w 1032344"/>
              <a:gd name="T19" fmla="*/ 516172 h 1032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2344" h="1032344">
                <a:moveTo>
                  <a:pt x="0" y="516172"/>
                </a:moveTo>
                <a:cubicBezTo>
                  <a:pt x="0" y="231098"/>
                  <a:pt x="231098" y="0"/>
                  <a:pt x="516172" y="0"/>
                </a:cubicBezTo>
                <a:cubicBezTo>
                  <a:pt x="801246" y="0"/>
                  <a:pt x="1032344" y="231098"/>
                  <a:pt x="1032344" y="516172"/>
                </a:cubicBezTo>
                <a:cubicBezTo>
                  <a:pt x="1032344" y="801246"/>
                  <a:pt x="801246" y="1032344"/>
                  <a:pt x="516172" y="1032344"/>
                </a:cubicBezTo>
                <a:cubicBezTo>
                  <a:pt x="231098" y="1032344"/>
                  <a:pt x="0" y="801246"/>
                  <a:pt x="0" y="516172"/>
                </a:cubicBezTo>
                <a:close/>
                <a:moveTo>
                  <a:pt x="0" y="516172"/>
                </a:moveTo>
                <a:cubicBezTo>
                  <a:pt x="0" y="801246"/>
                  <a:pt x="231098" y="1032344"/>
                  <a:pt x="516172" y="1032344"/>
                </a:cubicBezTo>
                <a:cubicBezTo>
                  <a:pt x="801246" y="1032344"/>
                  <a:pt x="1032344" y="801246"/>
                  <a:pt x="1032344" y="516172"/>
                </a:cubicBezTo>
                <a:cubicBezTo>
                  <a:pt x="1032344" y="231098"/>
                  <a:pt x="801246" y="0"/>
                  <a:pt x="516172" y="0"/>
                </a:cubicBezTo>
                <a:cubicBezTo>
                  <a:pt x="231098" y="0"/>
                  <a:pt x="0" y="231098"/>
                  <a:pt x="0" y="516172"/>
                </a:cubicBezTo>
                <a:close/>
              </a:path>
            </a:pathLst>
          </a:custGeom>
          <a:solidFill>
            <a:schemeClr val="accent1"/>
          </a:solidFill>
          <a:ln w="12700" cap="flat" cmpd="sng">
            <a:solidFill>
              <a:srgbClr val="BFBFBF">
                <a:alpha val="67000"/>
              </a:srgbClr>
            </a:solidFill>
            <a:round/>
          </a:ln>
        </p:spPr>
        <p:txBody>
          <a:bodyPr anchor="ctr"/>
          <a:lstStyle/>
          <a:p>
            <a:endParaRPr lang="zh-CN" altLang="en-US"/>
          </a:p>
        </p:txBody>
      </p:sp>
      <p:sp>
        <p:nvSpPr>
          <p:cNvPr id="7171" name="同心圆 18"/>
          <p:cNvSpPr/>
          <p:nvPr/>
        </p:nvSpPr>
        <p:spPr bwMode="auto">
          <a:xfrm>
            <a:off x="5595938" y="2686050"/>
            <a:ext cx="795337" cy="795338"/>
          </a:xfrm>
          <a:custGeom>
            <a:avLst/>
            <a:gdLst>
              <a:gd name="T0" fmla="*/ 0 w 687514"/>
              <a:gd name="T1" fmla="*/ 343757 h 687513"/>
              <a:gd name="T2" fmla="*/ 343757 w 687514"/>
              <a:gd name="T3" fmla="*/ 0 h 687513"/>
              <a:gd name="T4" fmla="*/ 687514 w 687514"/>
              <a:gd name="T5" fmla="*/ 343757 h 687513"/>
              <a:gd name="T6" fmla="*/ 343757 w 687514"/>
              <a:gd name="T7" fmla="*/ 687514 h 687513"/>
              <a:gd name="T8" fmla="*/ 0 w 687514"/>
              <a:gd name="T9" fmla="*/ 343757 h 687513"/>
              <a:gd name="T10" fmla="*/ 0 w 687514"/>
              <a:gd name="T11" fmla="*/ 343757 h 687513"/>
              <a:gd name="T12" fmla="*/ 343757 w 687514"/>
              <a:gd name="T13" fmla="*/ 687514 h 687513"/>
              <a:gd name="T14" fmla="*/ 687514 w 687514"/>
              <a:gd name="T15" fmla="*/ 343757 h 687513"/>
              <a:gd name="T16" fmla="*/ 343757 w 687514"/>
              <a:gd name="T17" fmla="*/ 0 h 687513"/>
              <a:gd name="T18" fmla="*/ 0 w 687514"/>
              <a:gd name="T19" fmla="*/ 343757 h 687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7514" h="687513">
                <a:moveTo>
                  <a:pt x="0" y="343757"/>
                </a:moveTo>
                <a:cubicBezTo>
                  <a:pt x="0" y="153905"/>
                  <a:pt x="153905" y="0"/>
                  <a:pt x="343757" y="0"/>
                </a:cubicBezTo>
                <a:cubicBezTo>
                  <a:pt x="533609" y="0"/>
                  <a:pt x="687514" y="153905"/>
                  <a:pt x="687514" y="343757"/>
                </a:cubicBezTo>
                <a:cubicBezTo>
                  <a:pt x="687514" y="533609"/>
                  <a:pt x="533609" y="687514"/>
                  <a:pt x="343757" y="687514"/>
                </a:cubicBezTo>
                <a:cubicBezTo>
                  <a:pt x="153905" y="687514"/>
                  <a:pt x="0" y="533609"/>
                  <a:pt x="0" y="343757"/>
                </a:cubicBezTo>
                <a:close/>
                <a:moveTo>
                  <a:pt x="0" y="343757"/>
                </a:moveTo>
                <a:cubicBezTo>
                  <a:pt x="0" y="533609"/>
                  <a:pt x="153905" y="687514"/>
                  <a:pt x="343757" y="687514"/>
                </a:cubicBezTo>
                <a:cubicBezTo>
                  <a:pt x="533609" y="687514"/>
                  <a:pt x="687514" y="533609"/>
                  <a:pt x="687514" y="343757"/>
                </a:cubicBezTo>
                <a:cubicBezTo>
                  <a:pt x="687514" y="153905"/>
                  <a:pt x="533609" y="0"/>
                  <a:pt x="343757" y="0"/>
                </a:cubicBezTo>
                <a:cubicBezTo>
                  <a:pt x="153905" y="0"/>
                  <a:pt x="0" y="153905"/>
                  <a:pt x="0" y="343757"/>
                </a:cubicBezTo>
                <a:close/>
              </a:path>
            </a:pathLst>
          </a:custGeom>
          <a:solidFill>
            <a:schemeClr val="accent1"/>
          </a:solidFill>
          <a:ln w="12700" cap="flat" cmpd="sng">
            <a:solidFill>
              <a:srgbClr val="BFBFBF">
                <a:alpha val="67000"/>
              </a:srgbClr>
            </a:solidFill>
            <a:round/>
          </a:ln>
        </p:spPr>
        <p:txBody>
          <a:bodyPr anchor="ctr"/>
          <a:lstStyle/>
          <a:p>
            <a:endParaRPr lang="zh-CN" altLang="en-US"/>
          </a:p>
        </p:txBody>
      </p:sp>
      <p:sp>
        <p:nvSpPr>
          <p:cNvPr id="7172" name="同心圆 19"/>
          <p:cNvSpPr/>
          <p:nvPr/>
        </p:nvSpPr>
        <p:spPr bwMode="auto">
          <a:xfrm>
            <a:off x="5710238" y="2800350"/>
            <a:ext cx="566737" cy="568325"/>
          </a:xfrm>
          <a:custGeom>
            <a:avLst/>
            <a:gdLst>
              <a:gd name="T0" fmla="*/ 0 w 490223"/>
              <a:gd name="T1" fmla="*/ 245112 h 490223"/>
              <a:gd name="T2" fmla="*/ 245112 w 490223"/>
              <a:gd name="T3" fmla="*/ 0 h 490223"/>
              <a:gd name="T4" fmla="*/ 490224 w 490223"/>
              <a:gd name="T5" fmla="*/ 245112 h 490223"/>
              <a:gd name="T6" fmla="*/ 245112 w 490223"/>
              <a:gd name="T7" fmla="*/ 490224 h 490223"/>
              <a:gd name="T8" fmla="*/ 0 w 490223"/>
              <a:gd name="T9" fmla="*/ 245112 h 490223"/>
              <a:gd name="T10" fmla="*/ 0 w 490223"/>
              <a:gd name="T11" fmla="*/ 245112 h 490223"/>
              <a:gd name="T12" fmla="*/ 245112 w 490223"/>
              <a:gd name="T13" fmla="*/ 490224 h 490223"/>
              <a:gd name="T14" fmla="*/ 490224 w 490223"/>
              <a:gd name="T15" fmla="*/ 245112 h 490223"/>
              <a:gd name="T16" fmla="*/ 245112 w 490223"/>
              <a:gd name="T17" fmla="*/ 0 h 490223"/>
              <a:gd name="T18" fmla="*/ 0 w 490223"/>
              <a:gd name="T19" fmla="*/ 245112 h 490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0223" h="490223">
                <a:moveTo>
                  <a:pt x="0" y="245112"/>
                </a:moveTo>
                <a:cubicBezTo>
                  <a:pt x="0" y="109740"/>
                  <a:pt x="109740" y="0"/>
                  <a:pt x="245112" y="0"/>
                </a:cubicBezTo>
                <a:cubicBezTo>
                  <a:pt x="380484" y="0"/>
                  <a:pt x="490224" y="109740"/>
                  <a:pt x="490224" y="245112"/>
                </a:cubicBezTo>
                <a:cubicBezTo>
                  <a:pt x="490224" y="380484"/>
                  <a:pt x="380484" y="490224"/>
                  <a:pt x="245112" y="490224"/>
                </a:cubicBezTo>
                <a:cubicBezTo>
                  <a:pt x="109740" y="490224"/>
                  <a:pt x="0" y="380484"/>
                  <a:pt x="0" y="245112"/>
                </a:cubicBezTo>
                <a:close/>
                <a:moveTo>
                  <a:pt x="0" y="245112"/>
                </a:moveTo>
                <a:cubicBezTo>
                  <a:pt x="0" y="380484"/>
                  <a:pt x="109740" y="490224"/>
                  <a:pt x="245112" y="490224"/>
                </a:cubicBezTo>
                <a:cubicBezTo>
                  <a:pt x="380484" y="490224"/>
                  <a:pt x="490224" y="380484"/>
                  <a:pt x="490224" y="245112"/>
                </a:cubicBezTo>
                <a:cubicBezTo>
                  <a:pt x="490224" y="109740"/>
                  <a:pt x="380484" y="0"/>
                  <a:pt x="245112" y="0"/>
                </a:cubicBezTo>
                <a:cubicBezTo>
                  <a:pt x="109740" y="0"/>
                  <a:pt x="0" y="109740"/>
                  <a:pt x="0" y="245112"/>
                </a:cubicBezTo>
                <a:close/>
              </a:path>
            </a:pathLst>
          </a:custGeom>
          <a:solidFill>
            <a:schemeClr val="accent1"/>
          </a:solidFill>
          <a:ln w="12700" cap="flat" cmpd="sng">
            <a:solidFill>
              <a:srgbClr val="BFBFBF">
                <a:alpha val="67000"/>
              </a:srgbClr>
            </a:solidFill>
            <a:round/>
          </a:ln>
        </p:spPr>
        <p:txBody>
          <a:bodyPr anchor="ctr"/>
          <a:lstStyle/>
          <a:p>
            <a:endParaRPr lang="zh-CN" altLang="en-US"/>
          </a:p>
        </p:txBody>
      </p:sp>
      <p:cxnSp>
        <p:nvCxnSpPr>
          <p:cNvPr id="7173" name="直接连接符 21"/>
          <p:cNvCxnSpPr>
            <a:cxnSpLocks noChangeShapeType="1"/>
          </p:cNvCxnSpPr>
          <p:nvPr/>
        </p:nvCxnSpPr>
        <p:spPr bwMode="auto">
          <a:xfrm>
            <a:off x="5218113" y="2419350"/>
            <a:ext cx="1543050" cy="0"/>
          </a:xfrm>
          <a:prstGeom prst="line">
            <a:avLst/>
          </a:prstGeom>
          <a:noFill/>
          <a:ln w="6350" cmpd="sng">
            <a:solidFill>
              <a:srgbClr val="BFBFBF">
                <a:alpha val="67000"/>
              </a:srgbClr>
            </a:solidFill>
            <a:round/>
          </a:ln>
          <a:extLst>
            <a:ext uri="{909E8E84-426E-40DD-AFC4-6F175D3DCCD1}">
              <a14:hiddenFill xmlns:a14="http://schemas.microsoft.com/office/drawing/2010/main">
                <a:noFill/>
              </a14:hiddenFill>
            </a:ext>
          </a:extLst>
        </p:spPr>
      </p:cxnSp>
      <p:cxnSp>
        <p:nvCxnSpPr>
          <p:cNvPr id="7174" name="直接连接符 23"/>
          <p:cNvCxnSpPr>
            <a:cxnSpLocks noChangeShapeType="1"/>
          </p:cNvCxnSpPr>
          <p:nvPr/>
        </p:nvCxnSpPr>
        <p:spPr bwMode="auto">
          <a:xfrm>
            <a:off x="5229225" y="3748088"/>
            <a:ext cx="1524000" cy="0"/>
          </a:xfrm>
          <a:prstGeom prst="line">
            <a:avLst/>
          </a:prstGeom>
          <a:noFill/>
          <a:ln w="6350" cmpd="sng">
            <a:solidFill>
              <a:srgbClr val="BFBFBF">
                <a:alpha val="67000"/>
              </a:srgbClr>
            </a:solidFill>
            <a:round/>
          </a:ln>
          <a:extLst>
            <a:ext uri="{909E8E84-426E-40DD-AFC4-6F175D3DCCD1}">
              <a14:hiddenFill xmlns:a14="http://schemas.microsoft.com/office/drawing/2010/main">
                <a:noFill/>
              </a14:hiddenFill>
            </a:ext>
          </a:extLst>
        </p:spPr>
      </p:cxnSp>
      <p:cxnSp>
        <p:nvCxnSpPr>
          <p:cNvPr id="7175" name="直接连接符 25"/>
          <p:cNvCxnSpPr>
            <a:cxnSpLocks noChangeShapeType="1"/>
          </p:cNvCxnSpPr>
          <p:nvPr/>
        </p:nvCxnSpPr>
        <p:spPr bwMode="auto">
          <a:xfrm>
            <a:off x="5334000" y="2324100"/>
            <a:ext cx="0" cy="1511300"/>
          </a:xfrm>
          <a:prstGeom prst="line">
            <a:avLst/>
          </a:prstGeom>
          <a:noFill/>
          <a:ln w="6350" cmpd="sng">
            <a:solidFill>
              <a:srgbClr val="BFBFBF">
                <a:alpha val="67000"/>
              </a:srgbClr>
            </a:solidFill>
            <a:round/>
          </a:ln>
          <a:extLst>
            <a:ext uri="{909E8E84-426E-40DD-AFC4-6F175D3DCCD1}">
              <a14:hiddenFill xmlns:a14="http://schemas.microsoft.com/office/drawing/2010/main">
                <a:noFill/>
              </a14:hiddenFill>
            </a:ext>
          </a:extLst>
        </p:spPr>
      </p:cxnSp>
      <p:cxnSp>
        <p:nvCxnSpPr>
          <p:cNvPr id="7176" name="直接连接符 27"/>
          <p:cNvCxnSpPr>
            <a:cxnSpLocks noChangeShapeType="1"/>
          </p:cNvCxnSpPr>
          <p:nvPr/>
        </p:nvCxnSpPr>
        <p:spPr bwMode="auto">
          <a:xfrm>
            <a:off x="6656388" y="2328863"/>
            <a:ext cx="0" cy="1514475"/>
          </a:xfrm>
          <a:prstGeom prst="line">
            <a:avLst/>
          </a:prstGeom>
          <a:noFill/>
          <a:ln w="6350" cmpd="sng">
            <a:solidFill>
              <a:srgbClr val="BFBFBF">
                <a:alpha val="67000"/>
              </a:srgbClr>
            </a:solidFill>
            <a:round/>
          </a:ln>
          <a:extLst>
            <a:ext uri="{909E8E84-426E-40DD-AFC4-6F175D3DCCD1}">
              <a14:hiddenFill xmlns:a14="http://schemas.microsoft.com/office/drawing/2010/main">
                <a:noFill/>
              </a14:hiddenFill>
            </a:ext>
          </a:extLst>
        </p:spPr>
      </p:cxnSp>
      <p:sp>
        <p:nvSpPr>
          <p:cNvPr id="7177" name="圆角矩形 28"/>
          <p:cNvSpPr>
            <a:spLocks noChangeArrowheads="1"/>
          </p:cNvSpPr>
          <p:nvPr/>
        </p:nvSpPr>
        <p:spPr bwMode="auto">
          <a:xfrm>
            <a:off x="5229225" y="2324100"/>
            <a:ext cx="1531938" cy="1519238"/>
          </a:xfrm>
          <a:prstGeom prst="roundRect">
            <a:avLst>
              <a:gd name="adj" fmla="val 22565"/>
            </a:avLst>
          </a:prstGeom>
          <a:noFill/>
          <a:ln w="12700" cmpd="sng">
            <a:solidFill>
              <a:srgbClr val="BFBFBF">
                <a:alpha val="67000"/>
              </a:srgbClr>
            </a:solidFill>
            <a:round/>
          </a:ln>
          <a:extLst>
            <a:ext uri="{909E8E84-426E-40DD-AFC4-6F175D3DCCD1}">
              <a14:hiddenFill xmlns:a14="http://schemas.microsoft.com/office/drawing/2010/main">
                <a:solidFill>
                  <a:srgbClr val="FFFFFF"/>
                </a:solidFill>
              </a14:hiddenFill>
            </a:ext>
          </a:extLst>
        </p:spPr>
        <p:txBody>
          <a:bodyPr anchor="ct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90204" pitchFamily="34" charset="0"/>
              <a:buNone/>
            </a:pPr>
            <a:endParaRPr lang="zh-CN" altLang="en-US" sz="1800">
              <a:solidFill>
                <a:srgbClr val="FFFFFF"/>
              </a:solidFill>
            </a:endParaRPr>
          </a:p>
        </p:txBody>
      </p:sp>
      <p:cxnSp>
        <p:nvCxnSpPr>
          <p:cNvPr id="7178" name="直接连接符 32"/>
          <p:cNvCxnSpPr>
            <a:cxnSpLocks noChangeShapeType="1"/>
          </p:cNvCxnSpPr>
          <p:nvPr/>
        </p:nvCxnSpPr>
        <p:spPr bwMode="auto">
          <a:xfrm>
            <a:off x="5229225" y="2314575"/>
            <a:ext cx="1517650" cy="1528763"/>
          </a:xfrm>
          <a:prstGeom prst="line">
            <a:avLst/>
          </a:prstGeom>
          <a:noFill/>
          <a:ln w="6350" cmpd="sng">
            <a:solidFill>
              <a:srgbClr val="BFBFBF">
                <a:alpha val="67000"/>
              </a:srgbClr>
            </a:solidFill>
            <a:round/>
          </a:ln>
          <a:extLst>
            <a:ext uri="{909E8E84-426E-40DD-AFC4-6F175D3DCCD1}">
              <a14:hiddenFill xmlns:a14="http://schemas.microsoft.com/office/drawing/2010/main">
                <a:noFill/>
              </a14:hiddenFill>
            </a:ext>
          </a:extLst>
        </p:spPr>
      </p:cxnSp>
      <p:cxnSp>
        <p:nvCxnSpPr>
          <p:cNvPr id="7179" name="直接连接符 34"/>
          <p:cNvCxnSpPr>
            <a:cxnSpLocks noChangeShapeType="1"/>
          </p:cNvCxnSpPr>
          <p:nvPr/>
        </p:nvCxnSpPr>
        <p:spPr bwMode="auto">
          <a:xfrm flipV="1">
            <a:off x="5229225" y="2317750"/>
            <a:ext cx="1528763" cy="1528763"/>
          </a:xfrm>
          <a:prstGeom prst="line">
            <a:avLst/>
          </a:prstGeom>
          <a:noFill/>
          <a:ln w="6350" cmpd="sng">
            <a:solidFill>
              <a:srgbClr val="BFBFBF">
                <a:alpha val="67000"/>
              </a:srgbClr>
            </a:solidFill>
            <a:round/>
          </a:ln>
          <a:extLst>
            <a:ext uri="{909E8E84-426E-40DD-AFC4-6F175D3DCCD1}">
              <a14:hiddenFill xmlns:a14="http://schemas.microsoft.com/office/drawing/2010/main">
                <a:noFill/>
              </a14:hiddenFill>
            </a:ext>
          </a:extLst>
        </p:spPr>
      </p:cxnSp>
      <p:cxnSp>
        <p:nvCxnSpPr>
          <p:cNvPr id="7180" name="直接连接符 36"/>
          <p:cNvCxnSpPr>
            <a:cxnSpLocks noChangeShapeType="1"/>
          </p:cNvCxnSpPr>
          <p:nvPr/>
        </p:nvCxnSpPr>
        <p:spPr bwMode="auto">
          <a:xfrm>
            <a:off x="5710238" y="2324100"/>
            <a:ext cx="0" cy="1514475"/>
          </a:xfrm>
          <a:prstGeom prst="line">
            <a:avLst/>
          </a:prstGeom>
          <a:noFill/>
          <a:ln w="6350" cmpd="sng">
            <a:solidFill>
              <a:srgbClr val="BFBFBF">
                <a:alpha val="67000"/>
              </a:srgbClr>
            </a:solidFill>
            <a:round/>
          </a:ln>
          <a:extLst>
            <a:ext uri="{909E8E84-426E-40DD-AFC4-6F175D3DCCD1}">
              <a14:hiddenFill xmlns:a14="http://schemas.microsoft.com/office/drawing/2010/main">
                <a:noFill/>
              </a14:hiddenFill>
            </a:ext>
          </a:extLst>
        </p:spPr>
      </p:cxnSp>
      <p:cxnSp>
        <p:nvCxnSpPr>
          <p:cNvPr id="7181" name="直接连接符 38"/>
          <p:cNvCxnSpPr>
            <a:cxnSpLocks noChangeShapeType="1"/>
            <a:endCxn id="7177" idx="2"/>
          </p:cNvCxnSpPr>
          <p:nvPr/>
        </p:nvCxnSpPr>
        <p:spPr bwMode="auto">
          <a:xfrm>
            <a:off x="5984875" y="2317750"/>
            <a:ext cx="9525" cy="1525588"/>
          </a:xfrm>
          <a:prstGeom prst="line">
            <a:avLst/>
          </a:prstGeom>
          <a:noFill/>
          <a:ln w="6350" cmpd="sng">
            <a:solidFill>
              <a:srgbClr val="BFBFBF">
                <a:alpha val="67000"/>
              </a:srgbClr>
            </a:solidFill>
            <a:round/>
          </a:ln>
          <a:extLst>
            <a:ext uri="{909E8E84-426E-40DD-AFC4-6F175D3DCCD1}">
              <a14:hiddenFill xmlns:a14="http://schemas.microsoft.com/office/drawing/2010/main">
                <a:noFill/>
              </a14:hiddenFill>
            </a:ext>
          </a:extLst>
        </p:spPr>
      </p:cxnSp>
      <p:cxnSp>
        <p:nvCxnSpPr>
          <p:cNvPr id="7182" name="直接连接符 40"/>
          <p:cNvCxnSpPr>
            <a:cxnSpLocks noChangeShapeType="1"/>
          </p:cNvCxnSpPr>
          <p:nvPr/>
        </p:nvCxnSpPr>
        <p:spPr bwMode="auto">
          <a:xfrm>
            <a:off x="6270625" y="2324100"/>
            <a:ext cx="0" cy="1522413"/>
          </a:xfrm>
          <a:prstGeom prst="line">
            <a:avLst/>
          </a:prstGeom>
          <a:noFill/>
          <a:ln w="6350" cmpd="sng">
            <a:solidFill>
              <a:srgbClr val="BFBFBF">
                <a:alpha val="67000"/>
              </a:srgbClr>
            </a:solidFill>
            <a:round/>
          </a:ln>
          <a:extLst>
            <a:ext uri="{909E8E84-426E-40DD-AFC4-6F175D3DCCD1}">
              <a14:hiddenFill xmlns:a14="http://schemas.microsoft.com/office/drawing/2010/main">
                <a:noFill/>
              </a14:hiddenFill>
            </a:ext>
          </a:extLst>
        </p:spPr>
      </p:cxnSp>
      <p:cxnSp>
        <p:nvCxnSpPr>
          <p:cNvPr id="7183" name="直接连接符 42"/>
          <p:cNvCxnSpPr>
            <a:cxnSpLocks noChangeShapeType="1"/>
          </p:cNvCxnSpPr>
          <p:nvPr/>
        </p:nvCxnSpPr>
        <p:spPr bwMode="auto">
          <a:xfrm>
            <a:off x="5229225" y="2800350"/>
            <a:ext cx="1531938" cy="0"/>
          </a:xfrm>
          <a:prstGeom prst="line">
            <a:avLst/>
          </a:prstGeom>
          <a:noFill/>
          <a:ln w="6350" cmpd="sng">
            <a:solidFill>
              <a:srgbClr val="BFBFBF">
                <a:alpha val="67000"/>
              </a:srgbClr>
            </a:solidFill>
            <a:round/>
          </a:ln>
          <a:extLst>
            <a:ext uri="{909E8E84-426E-40DD-AFC4-6F175D3DCCD1}">
              <a14:hiddenFill xmlns:a14="http://schemas.microsoft.com/office/drawing/2010/main">
                <a:noFill/>
              </a14:hiddenFill>
            </a:ext>
          </a:extLst>
        </p:spPr>
      </p:cxnSp>
      <p:cxnSp>
        <p:nvCxnSpPr>
          <p:cNvPr id="7184" name="直接连接符 44"/>
          <p:cNvCxnSpPr>
            <a:cxnSpLocks noChangeShapeType="1"/>
            <a:stCxn id="7177" idx="1"/>
            <a:endCxn id="7177" idx="3"/>
          </p:cNvCxnSpPr>
          <p:nvPr/>
        </p:nvCxnSpPr>
        <p:spPr bwMode="auto">
          <a:xfrm>
            <a:off x="5229225" y="3084513"/>
            <a:ext cx="1531938" cy="0"/>
          </a:xfrm>
          <a:prstGeom prst="line">
            <a:avLst/>
          </a:prstGeom>
          <a:noFill/>
          <a:ln w="6350" cmpd="sng">
            <a:solidFill>
              <a:srgbClr val="BFBFBF">
                <a:alpha val="67000"/>
              </a:srgbClr>
            </a:solidFill>
            <a:round/>
          </a:ln>
          <a:extLst>
            <a:ext uri="{909E8E84-426E-40DD-AFC4-6F175D3DCCD1}">
              <a14:hiddenFill xmlns:a14="http://schemas.microsoft.com/office/drawing/2010/main">
                <a:noFill/>
              </a14:hiddenFill>
            </a:ext>
          </a:extLst>
        </p:spPr>
      </p:cxnSp>
      <p:cxnSp>
        <p:nvCxnSpPr>
          <p:cNvPr id="7185" name="直接连接符 46"/>
          <p:cNvCxnSpPr>
            <a:cxnSpLocks noChangeShapeType="1"/>
          </p:cNvCxnSpPr>
          <p:nvPr/>
        </p:nvCxnSpPr>
        <p:spPr bwMode="auto">
          <a:xfrm>
            <a:off x="5229225" y="3368675"/>
            <a:ext cx="1528763" cy="0"/>
          </a:xfrm>
          <a:prstGeom prst="line">
            <a:avLst/>
          </a:prstGeom>
          <a:noFill/>
          <a:ln w="6350" cmpd="sng">
            <a:solidFill>
              <a:srgbClr val="BFBFBF">
                <a:alpha val="67000"/>
              </a:srgbClr>
            </a:solidFill>
            <a:round/>
          </a:ln>
          <a:extLst>
            <a:ext uri="{909E8E84-426E-40DD-AFC4-6F175D3DCCD1}">
              <a14:hiddenFill xmlns:a14="http://schemas.microsoft.com/office/drawing/2010/main">
                <a:noFill/>
              </a14:hiddenFill>
            </a:ext>
          </a:extLst>
        </p:spPr>
      </p:cxnSp>
      <p:sp>
        <p:nvSpPr>
          <p:cNvPr id="7186" name="圆角矩形 6"/>
          <p:cNvSpPr>
            <a:spLocks noChangeArrowheads="1"/>
          </p:cNvSpPr>
          <p:nvPr/>
        </p:nvSpPr>
        <p:spPr bwMode="auto">
          <a:xfrm rot="2760000">
            <a:off x="5489575" y="2700338"/>
            <a:ext cx="552450" cy="317500"/>
          </a:xfrm>
          <a:prstGeom prst="roundRect">
            <a:avLst>
              <a:gd name="adj" fmla="val 50000"/>
            </a:avLst>
          </a:prstGeom>
          <a:solidFill>
            <a:srgbClr val="FE6F46">
              <a:alpha val="75000"/>
            </a:srgbClr>
          </a:solidFill>
          <a:ln>
            <a:noFill/>
          </a:ln>
          <a:extLst>
            <a:ext uri="{91240B29-F687-4F45-9708-019B960494DF}">
              <a14:hiddenLine xmlns:a14="http://schemas.microsoft.com/office/drawing/2010/main" w="9525">
                <a:solidFill>
                  <a:srgbClr val="000000"/>
                </a:solidFill>
                <a:round/>
              </a14:hiddenLine>
            </a:ext>
          </a:extLst>
        </p:spPr>
        <p:txBody>
          <a:bodyPr anchor="ct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90204" pitchFamily="34" charset="0"/>
              <a:buNone/>
            </a:pPr>
            <a:endParaRPr lang="zh-CN" altLang="en-US" sz="1800">
              <a:solidFill>
                <a:srgbClr val="FFFFFF"/>
              </a:solidFill>
            </a:endParaRPr>
          </a:p>
        </p:txBody>
      </p:sp>
      <p:sp>
        <p:nvSpPr>
          <p:cNvPr id="7187" name="圆角矩形 10"/>
          <p:cNvSpPr>
            <a:spLocks noChangeArrowheads="1"/>
          </p:cNvSpPr>
          <p:nvPr/>
        </p:nvSpPr>
        <p:spPr bwMode="auto">
          <a:xfrm>
            <a:off x="5395913" y="2927350"/>
            <a:ext cx="552450" cy="315913"/>
          </a:xfrm>
          <a:prstGeom prst="roundRect">
            <a:avLst>
              <a:gd name="adj" fmla="val 50000"/>
            </a:avLst>
          </a:prstGeom>
          <a:solidFill>
            <a:srgbClr val="D779AE">
              <a:alpha val="75000"/>
            </a:srgbClr>
          </a:solidFill>
          <a:ln>
            <a:noFill/>
          </a:ln>
          <a:extLst>
            <a:ext uri="{91240B29-F687-4F45-9708-019B960494DF}">
              <a14:hiddenLine xmlns:a14="http://schemas.microsoft.com/office/drawing/2010/main" w="9525">
                <a:solidFill>
                  <a:srgbClr val="000000"/>
                </a:solidFill>
                <a:round/>
              </a14:hiddenLine>
            </a:ext>
          </a:extLst>
        </p:spPr>
        <p:txBody>
          <a:bodyPr anchor="ct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90204" pitchFamily="34" charset="0"/>
              <a:buNone/>
            </a:pPr>
            <a:endParaRPr lang="zh-CN" altLang="en-US" sz="1800">
              <a:solidFill>
                <a:srgbClr val="FFFFFF"/>
              </a:solidFill>
            </a:endParaRPr>
          </a:p>
        </p:txBody>
      </p:sp>
      <p:sp>
        <p:nvSpPr>
          <p:cNvPr id="7188" name="圆角矩形 11"/>
          <p:cNvSpPr>
            <a:spLocks noChangeArrowheads="1"/>
          </p:cNvSpPr>
          <p:nvPr/>
        </p:nvSpPr>
        <p:spPr bwMode="auto">
          <a:xfrm rot="18840000">
            <a:off x="5490369" y="3153569"/>
            <a:ext cx="552450" cy="315912"/>
          </a:xfrm>
          <a:prstGeom prst="roundRect">
            <a:avLst>
              <a:gd name="adj" fmla="val 50000"/>
            </a:avLst>
          </a:prstGeom>
          <a:solidFill>
            <a:srgbClr val="A382C4">
              <a:alpha val="75000"/>
            </a:srgbClr>
          </a:solidFill>
          <a:ln>
            <a:noFill/>
          </a:ln>
          <a:extLst>
            <a:ext uri="{91240B29-F687-4F45-9708-019B960494DF}">
              <a14:hiddenLine xmlns:a14="http://schemas.microsoft.com/office/drawing/2010/main" w="9525">
                <a:solidFill>
                  <a:srgbClr val="000000"/>
                </a:solidFill>
                <a:round/>
              </a14:hiddenLine>
            </a:ext>
          </a:extLst>
        </p:spPr>
        <p:txBody>
          <a:bodyPr anchor="ct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90204" pitchFamily="34" charset="0"/>
              <a:buNone/>
            </a:pPr>
            <a:endParaRPr lang="zh-CN" altLang="en-US" sz="1800">
              <a:solidFill>
                <a:srgbClr val="FFFFFF"/>
              </a:solidFill>
            </a:endParaRPr>
          </a:p>
        </p:txBody>
      </p:sp>
      <p:sp>
        <p:nvSpPr>
          <p:cNvPr id="7189" name="圆角矩形 12"/>
          <p:cNvSpPr>
            <a:spLocks noChangeArrowheads="1"/>
          </p:cNvSpPr>
          <p:nvPr/>
        </p:nvSpPr>
        <p:spPr bwMode="auto">
          <a:xfrm rot="16200000">
            <a:off x="5710238" y="3243262"/>
            <a:ext cx="552450" cy="314325"/>
          </a:xfrm>
          <a:prstGeom prst="roundRect">
            <a:avLst>
              <a:gd name="adj" fmla="val 50000"/>
            </a:avLst>
          </a:prstGeom>
          <a:solidFill>
            <a:srgbClr val="87ADD6">
              <a:alpha val="75000"/>
            </a:srgbClr>
          </a:solidFill>
          <a:ln>
            <a:noFill/>
          </a:ln>
          <a:extLst>
            <a:ext uri="{91240B29-F687-4F45-9708-019B960494DF}">
              <a14:hiddenLine xmlns:a14="http://schemas.microsoft.com/office/drawing/2010/main" w="9525">
                <a:solidFill>
                  <a:srgbClr val="000000"/>
                </a:solidFill>
                <a:round/>
              </a14:hiddenLine>
            </a:ext>
          </a:extLst>
        </p:spPr>
        <p:txBody>
          <a:bodyPr anchor="ct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90204" pitchFamily="34" charset="0"/>
              <a:buNone/>
            </a:pPr>
            <a:endParaRPr lang="zh-CN" altLang="en-US" sz="1800">
              <a:solidFill>
                <a:srgbClr val="FFFFFF"/>
              </a:solidFill>
            </a:endParaRPr>
          </a:p>
        </p:txBody>
      </p:sp>
      <p:sp>
        <p:nvSpPr>
          <p:cNvPr id="7190" name="圆角矩形 13"/>
          <p:cNvSpPr>
            <a:spLocks noChangeArrowheads="1"/>
          </p:cNvSpPr>
          <p:nvPr/>
        </p:nvSpPr>
        <p:spPr bwMode="auto">
          <a:xfrm rot="8040000">
            <a:off x="6054725" y="3035300"/>
            <a:ext cx="317500" cy="552450"/>
          </a:xfrm>
          <a:prstGeom prst="roundRect">
            <a:avLst>
              <a:gd name="adj" fmla="val 50000"/>
            </a:avLst>
          </a:prstGeom>
          <a:solidFill>
            <a:srgbClr val="7CC182">
              <a:alpha val="75000"/>
            </a:srgbClr>
          </a:solidFill>
          <a:ln>
            <a:noFill/>
          </a:ln>
          <a:extLst>
            <a:ext uri="{91240B29-F687-4F45-9708-019B960494DF}">
              <a14:hiddenLine xmlns:a14="http://schemas.microsoft.com/office/drawing/2010/main" w="9525">
                <a:solidFill>
                  <a:srgbClr val="000000"/>
                </a:solidFill>
                <a:round/>
              </a14:hiddenLine>
            </a:ext>
          </a:extLst>
        </p:spPr>
        <p:txBody>
          <a:bodyPr anchor="ct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90204" pitchFamily="34" charset="0"/>
              <a:buNone/>
            </a:pPr>
            <a:endParaRPr lang="zh-CN" altLang="en-US" sz="1800">
              <a:solidFill>
                <a:srgbClr val="FFFFFF"/>
              </a:solidFill>
            </a:endParaRPr>
          </a:p>
        </p:txBody>
      </p:sp>
      <p:sp>
        <p:nvSpPr>
          <p:cNvPr id="7191" name="圆角矩形 14"/>
          <p:cNvSpPr>
            <a:spLocks noChangeArrowheads="1"/>
          </p:cNvSpPr>
          <p:nvPr/>
        </p:nvSpPr>
        <p:spPr bwMode="auto">
          <a:xfrm rot="10800000">
            <a:off x="6037263" y="2921000"/>
            <a:ext cx="554037" cy="314325"/>
          </a:xfrm>
          <a:prstGeom prst="roundRect">
            <a:avLst>
              <a:gd name="adj" fmla="val 50000"/>
            </a:avLst>
          </a:prstGeom>
          <a:solidFill>
            <a:srgbClr val="BBDE03">
              <a:alpha val="75000"/>
            </a:srgbClr>
          </a:solidFill>
          <a:ln>
            <a:noFill/>
          </a:ln>
          <a:extLst>
            <a:ext uri="{91240B29-F687-4F45-9708-019B960494DF}">
              <a14:hiddenLine xmlns:a14="http://schemas.microsoft.com/office/drawing/2010/main" w="9525">
                <a:solidFill>
                  <a:srgbClr val="000000"/>
                </a:solidFill>
                <a:round/>
              </a14:hiddenLine>
            </a:ext>
          </a:extLst>
        </p:spPr>
        <p:txBody>
          <a:bodyPr anchor="ct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90204" pitchFamily="34" charset="0"/>
              <a:buNone/>
            </a:pPr>
            <a:endParaRPr lang="zh-CN" altLang="en-US" sz="1800">
              <a:solidFill>
                <a:srgbClr val="FFFFFF"/>
              </a:solidFill>
            </a:endParaRPr>
          </a:p>
        </p:txBody>
      </p:sp>
      <p:sp>
        <p:nvSpPr>
          <p:cNvPr id="7192" name="圆角矩形 16"/>
          <p:cNvSpPr>
            <a:spLocks noChangeArrowheads="1"/>
          </p:cNvSpPr>
          <p:nvPr/>
        </p:nvSpPr>
        <p:spPr bwMode="auto">
          <a:xfrm rot="5400000">
            <a:off x="5709444" y="2601119"/>
            <a:ext cx="552450" cy="315912"/>
          </a:xfrm>
          <a:prstGeom prst="roundRect">
            <a:avLst>
              <a:gd name="adj" fmla="val 50000"/>
            </a:avLst>
          </a:prstGeom>
          <a:solidFill>
            <a:srgbClr val="FCAF00">
              <a:alpha val="75000"/>
            </a:srgbClr>
          </a:solidFill>
          <a:ln>
            <a:noFill/>
          </a:ln>
          <a:extLst>
            <a:ext uri="{91240B29-F687-4F45-9708-019B960494DF}">
              <a14:hiddenLine xmlns:a14="http://schemas.microsoft.com/office/drawing/2010/main" w="9525">
                <a:solidFill>
                  <a:srgbClr val="000000"/>
                </a:solidFill>
                <a:round/>
              </a14:hiddenLine>
            </a:ext>
          </a:extLst>
        </p:spPr>
        <p:txBody>
          <a:bodyPr anchor="ct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90204" pitchFamily="34" charset="0"/>
              <a:buNone/>
            </a:pPr>
            <a:endParaRPr lang="zh-CN" altLang="en-US" sz="1800">
              <a:solidFill>
                <a:srgbClr val="FFFFFF"/>
              </a:solidFill>
            </a:endParaRPr>
          </a:p>
        </p:txBody>
      </p:sp>
      <p:sp>
        <p:nvSpPr>
          <p:cNvPr id="7193" name="圆角矩形 15"/>
          <p:cNvSpPr>
            <a:spLocks noChangeArrowheads="1"/>
          </p:cNvSpPr>
          <p:nvPr/>
        </p:nvSpPr>
        <p:spPr bwMode="auto">
          <a:xfrm rot="8100000">
            <a:off x="5946775" y="2701925"/>
            <a:ext cx="552450" cy="315913"/>
          </a:xfrm>
          <a:prstGeom prst="roundRect">
            <a:avLst>
              <a:gd name="adj" fmla="val 50000"/>
            </a:avLst>
          </a:prstGeom>
          <a:solidFill>
            <a:srgbClr val="F1EB00">
              <a:alpha val="75000"/>
            </a:srgbClr>
          </a:solidFill>
          <a:ln>
            <a:noFill/>
          </a:ln>
          <a:extLst>
            <a:ext uri="{91240B29-F687-4F45-9708-019B960494DF}">
              <a14:hiddenLine xmlns:a14="http://schemas.microsoft.com/office/drawing/2010/main" w="9525">
                <a:solidFill>
                  <a:srgbClr val="000000"/>
                </a:solidFill>
                <a:round/>
              </a14:hiddenLine>
            </a:ext>
          </a:extLst>
        </p:spPr>
        <p:txBody>
          <a:bodyPr anchor="ct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90204" pitchFamily="34" charset="0"/>
              <a:buNone/>
            </a:pPr>
            <a:endParaRPr lang="zh-CN" altLang="en-US" sz="1800">
              <a:solidFill>
                <a:srgbClr val="FFFFFF"/>
              </a:solidFill>
            </a:endParaRPr>
          </a:p>
        </p:txBody>
      </p:sp>
      <p:sp>
        <p:nvSpPr>
          <p:cNvPr id="7194" name="文本框 49"/>
          <p:cNvSpPr txBox="1">
            <a:spLocks noChangeArrowheads="1"/>
          </p:cNvSpPr>
          <p:nvPr/>
        </p:nvSpPr>
        <p:spPr bwMode="auto">
          <a:xfrm>
            <a:off x="5095875" y="3921125"/>
            <a:ext cx="1885950"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zh-CN" altLang="en-US" sz="3200" dirty="0">
                <a:solidFill>
                  <a:schemeClr val="bg2">
                    <a:lumMod val="25000"/>
                  </a:schemeClr>
                </a:solidFill>
                <a:latin typeface="微软雅黑" panose="020B0503020204020204" pitchFamily="34" charset="-122"/>
                <a:ea typeface="微软雅黑" panose="020B0503020204020204" pitchFamily="34" charset="-122"/>
              </a:rPr>
              <a:t>谢谢观</a:t>
            </a:r>
            <a:r>
              <a:rPr lang="zh-CN" altLang="en-US" sz="3200" dirty="0" smtClean="0">
                <a:solidFill>
                  <a:schemeClr val="bg2">
                    <a:lumMod val="25000"/>
                  </a:schemeClr>
                </a:solidFill>
                <a:latin typeface="微软雅黑" panose="020B0503020204020204" pitchFamily="34" charset="-122"/>
                <a:ea typeface="微软雅黑" panose="020B0503020204020204" pitchFamily="34" charset="-122"/>
              </a:rPr>
              <a:t>看</a:t>
            </a:r>
            <a:r>
              <a:rPr lang="en-US" altLang="zh-CN" sz="3200" dirty="0" smtClean="0">
                <a:solidFill>
                  <a:schemeClr val="bg2">
                    <a:lumMod val="25000"/>
                  </a:schemeClr>
                </a:solidFill>
                <a:latin typeface="微软雅黑" panose="020B0503020204020204" pitchFamily="34" charset="-122"/>
                <a:ea typeface="微软雅黑" panose="020B0503020204020204" pitchFamily="34" charset="-122"/>
              </a:rPr>
              <a:t>!</a:t>
            </a:r>
            <a:endParaRPr lang="en-US" altLang="zh-CN" sz="3200" dirty="0" smtClean="0">
              <a:solidFill>
                <a:schemeClr val="bg2">
                  <a:lumMod val="25000"/>
                </a:schemeClr>
              </a:solidFill>
              <a:latin typeface="微软雅黑" panose="020B0503020204020204" pitchFamily="34" charset="-122"/>
              <a:ea typeface="微软雅黑" panose="020B0503020204020204" pitchFamily="34" charset="-122"/>
            </a:endParaRPr>
          </a:p>
        </p:txBody>
      </p:sp>
      <p:sp>
        <p:nvSpPr>
          <p:cNvPr id="29" name="圆角矩形 16"/>
          <p:cNvSpPr>
            <a:spLocks noChangeArrowheads="1"/>
          </p:cNvSpPr>
          <p:nvPr/>
        </p:nvSpPr>
        <p:spPr bwMode="auto">
          <a:xfrm rot="5400000">
            <a:off x="1107710" y="411117"/>
            <a:ext cx="552450" cy="315912"/>
          </a:xfrm>
          <a:prstGeom prst="roundRect">
            <a:avLst>
              <a:gd name="adj" fmla="val 50000"/>
            </a:avLst>
          </a:prstGeom>
          <a:solidFill>
            <a:srgbClr val="FCAF00">
              <a:alpha val="75000"/>
            </a:srgbClr>
          </a:solidFill>
          <a:ln>
            <a:noFill/>
          </a:ln>
          <a:extLst>
            <a:ext uri="{91240B29-F687-4F45-9708-019B960494DF}">
              <a14:hiddenLine xmlns:a14="http://schemas.microsoft.com/office/drawing/2010/main" w="9525">
                <a:solidFill>
                  <a:srgbClr val="000000"/>
                </a:solidFill>
                <a:round/>
              </a14:hiddenLine>
            </a:ext>
          </a:extLst>
        </p:spPr>
        <p:txBody>
          <a:bodyPr anchor="ct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90204" pitchFamily="34" charset="0"/>
              <a:buNone/>
            </a:pPr>
            <a:endParaRPr lang="zh-CN" altLang="en-US" sz="1800">
              <a:solidFill>
                <a:srgbClr val="FFFFFF"/>
              </a:solidFill>
            </a:endParaRPr>
          </a:p>
        </p:txBody>
      </p:sp>
      <p:sp>
        <p:nvSpPr>
          <p:cNvPr id="30" name="圆角矩形 15"/>
          <p:cNvSpPr>
            <a:spLocks noChangeArrowheads="1"/>
          </p:cNvSpPr>
          <p:nvPr/>
        </p:nvSpPr>
        <p:spPr bwMode="auto">
          <a:xfrm rot="8100000">
            <a:off x="1121778" y="1229366"/>
            <a:ext cx="552450" cy="315913"/>
          </a:xfrm>
          <a:prstGeom prst="roundRect">
            <a:avLst>
              <a:gd name="adj" fmla="val 50000"/>
            </a:avLst>
          </a:prstGeom>
          <a:solidFill>
            <a:srgbClr val="F1EB00">
              <a:alpha val="75000"/>
            </a:srgbClr>
          </a:solidFill>
          <a:ln>
            <a:noFill/>
          </a:ln>
          <a:extLst>
            <a:ext uri="{91240B29-F687-4F45-9708-019B960494DF}">
              <a14:hiddenLine xmlns:a14="http://schemas.microsoft.com/office/drawing/2010/main" w="9525">
                <a:solidFill>
                  <a:srgbClr val="000000"/>
                </a:solidFill>
                <a:round/>
              </a14:hiddenLine>
            </a:ext>
          </a:extLst>
        </p:spPr>
        <p:txBody>
          <a:bodyPr anchor="ct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90204" pitchFamily="34" charset="0"/>
              <a:buNone/>
            </a:pPr>
            <a:endParaRPr lang="zh-CN" altLang="en-US" sz="1800">
              <a:solidFill>
                <a:srgbClr val="FFFFFF"/>
              </a:solidFill>
            </a:endParaRPr>
          </a:p>
        </p:txBody>
      </p:sp>
      <p:sp>
        <p:nvSpPr>
          <p:cNvPr id="32" name="圆角矩形 14"/>
          <p:cNvSpPr>
            <a:spLocks noChangeArrowheads="1"/>
          </p:cNvSpPr>
          <p:nvPr/>
        </p:nvSpPr>
        <p:spPr bwMode="auto">
          <a:xfrm rot="10800000">
            <a:off x="1113692" y="1995278"/>
            <a:ext cx="554037" cy="314325"/>
          </a:xfrm>
          <a:prstGeom prst="roundRect">
            <a:avLst>
              <a:gd name="adj" fmla="val 50000"/>
            </a:avLst>
          </a:prstGeom>
          <a:solidFill>
            <a:srgbClr val="BBDE03">
              <a:alpha val="75000"/>
            </a:srgbClr>
          </a:solidFill>
          <a:ln>
            <a:noFill/>
          </a:ln>
          <a:extLst>
            <a:ext uri="{91240B29-F687-4F45-9708-019B960494DF}">
              <a14:hiddenLine xmlns:a14="http://schemas.microsoft.com/office/drawing/2010/main" w="9525">
                <a:solidFill>
                  <a:srgbClr val="000000"/>
                </a:solidFill>
                <a:round/>
              </a14:hiddenLine>
            </a:ext>
          </a:extLst>
        </p:spPr>
        <p:txBody>
          <a:bodyPr anchor="ct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90204" pitchFamily="34" charset="0"/>
              <a:buNone/>
            </a:pPr>
            <a:endParaRPr lang="zh-CN" altLang="en-US" sz="1800">
              <a:solidFill>
                <a:srgbClr val="FFFFFF"/>
              </a:solidFill>
            </a:endParaRPr>
          </a:p>
        </p:txBody>
      </p:sp>
      <p:sp>
        <p:nvSpPr>
          <p:cNvPr id="33" name="圆角矩形 13"/>
          <p:cNvSpPr>
            <a:spLocks noChangeArrowheads="1"/>
          </p:cNvSpPr>
          <p:nvPr/>
        </p:nvSpPr>
        <p:spPr bwMode="auto">
          <a:xfrm rot="8040000">
            <a:off x="1231961" y="2629154"/>
            <a:ext cx="317500" cy="552450"/>
          </a:xfrm>
          <a:prstGeom prst="roundRect">
            <a:avLst>
              <a:gd name="adj" fmla="val 50000"/>
            </a:avLst>
          </a:prstGeom>
          <a:solidFill>
            <a:srgbClr val="7CC182">
              <a:alpha val="75000"/>
            </a:srgbClr>
          </a:solidFill>
          <a:ln>
            <a:noFill/>
          </a:ln>
          <a:extLst>
            <a:ext uri="{91240B29-F687-4F45-9708-019B960494DF}">
              <a14:hiddenLine xmlns:a14="http://schemas.microsoft.com/office/drawing/2010/main" w="9525">
                <a:solidFill>
                  <a:srgbClr val="000000"/>
                </a:solidFill>
                <a:round/>
              </a14:hiddenLine>
            </a:ext>
          </a:extLst>
        </p:spPr>
        <p:txBody>
          <a:bodyPr anchor="ct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90204" pitchFamily="34" charset="0"/>
              <a:buNone/>
            </a:pPr>
            <a:endParaRPr lang="zh-CN" altLang="en-US" sz="1800">
              <a:solidFill>
                <a:srgbClr val="FFFFFF"/>
              </a:solidFill>
            </a:endParaRPr>
          </a:p>
        </p:txBody>
      </p:sp>
      <p:sp>
        <p:nvSpPr>
          <p:cNvPr id="34" name="圆角矩形 12"/>
          <p:cNvSpPr>
            <a:spLocks noChangeArrowheads="1"/>
          </p:cNvSpPr>
          <p:nvPr/>
        </p:nvSpPr>
        <p:spPr bwMode="auto">
          <a:xfrm rot="16200000">
            <a:off x="1120273" y="3565531"/>
            <a:ext cx="552450" cy="314325"/>
          </a:xfrm>
          <a:prstGeom prst="roundRect">
            <a:avLst>
              <a:gd name="adj" fmla="val 50000"/>
            </a:avLst>
          </a:prstGeom>
          <a:solidFill>
            <a:srgbClr val="87ADD6">
              <a:alpha val="75000"/>
            </a:srgbClr>
          </a:solidFill>
          <a:ln>
            <a:noFill/>
          </a:ln>
          <a:extLst>
            <a:ext uri="{91240B29-F687-4F45-9708-019B960494DF}">
              <a14:hiddenLine xmlns:a14="http://schemas.microsoft.com/office/drawing/2010/main" w="9525">
                <a:solidFill>
                  <a:srgbClr val="000000"/>
                </a:solidFill>
                <a:round/>
              </a14:hiddenLine>
            </a:ext>
          </a:extLst>
        </p:spPr>
        <p:txBody>
          <a:bodyPr anchor="ct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90204" pitchFamily="34" charset="0"/>
              <a:buNone/>
            </a:pPr>
            <a:endParaRPr lang="zh-CN" altLang="en-US" sz="1800">
              <a:solidFill>
                <a:srgbClr val="FFFFFF"/>
              </a:solidFill>
            </a:endParaRPr>
          </a:p>
        </p:txBody>
      </p:sp>
      <p:sp>
        <p:nvSpPr>
          <p:cNvPr id="35" name="圆角矩形 11"/>
          <p:cNvSpPr>
            <a:spLocks noChangeArrowheads="1"/>
          </p:cNvSpPr>
          <p:nvPr/>
        </p:nvSpPr>
        <p:spPr bwMode="auto">
          <a:xfrm rot="18840000">
            <a:off x="1120273" y="4427920"/>
            <a:ext cx="552450" cy="315912"/>
          </a:xfrm>
          <a:prstGeom prst="roundRect">
            <a:avLst>
              <a:gd name="adj" fmla="val 50000"/>
            </a:avLst>
          </a:prstGeom>
          <a:solidFill>
            <a:srgbClr val="A382C4">
              <a:alpha val="75000"/>
            </a:srgbClr>
          </a:solidFill>
          <a:ln>
            <a:noFill/>
          </a:ln>
          <a:extLst>
            <a:ext uri="{91240B29-F687-4F45-9708-019B960494DF}">
              <a14:hiddenLine xmlns:a14="http://schemas.microsoft.com/office/drawing/2010/main" w="9525">
                <a:solidFill>
                  <a:srgbClr val="000000"/>
                </a:solidFill>
                <a:round/>
              </a14:hiddenLine>
            </a:ext>
          </a:extLst>
        </p:spPr>
        <p:txBody>
          <a:bodyPr anchor="ct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90204" pitchFamily="34" charset="0"/>
              <a:buNone/>
            </a:pPr>
            <a:endParaRPr lang="zh-CN" altLang="en-US" sz="1800">
              <a:solidFill>
                <a:srgbClr val="FFFFFF"/>
              </a:solidFill>
            </a:endParaRPr>
          </a:p>
        </p:txBody>
      </p:sp>
      <p:sp>
        <p:nvSpPr>
          <p:cNvPr id="36" name="圆角矩形 10"/>
          <p:cNvSpPr>
            <a:spLocks noChangeArrowheads="1"/>
          </p:cNvSpPr>
          <p:nvPr/>
        </p:nvSpPr>
        <p:spPr bwMode="auto">
          <a:xfrm>
            <a:off x="1120274" y="5241239"/>
            <a:ext cx="552450" cy="315913"/>
          </a:xfrm>
          <a:prstGeom prst="roundRect">
            <a:avLst>
              <a:gd name="adj" fmla="val 50000"/>
            </a:avLst>
          </a:prstGeom>
          <a:solidFill>
            <a:srgbClr val="D779AE">
              <a:alpha val="75000"/>
            </a:srgbClr>
          </a:solidFill>
          <a:ln>
            <a:noFill/>
          </a:ln>
          <a:extLst>
            <a:ext uri="{91240B29-F687-4F45-9708-019B960494DF}">
              <a14:hiddenLine xmlns:a14="http://schemas.microsoft.com/office/drawing/2010/main" w="9525">
                <a:solidFill>
                  <a:srgbClr val="000000"/>
                </a:solidFill>
                <a:round/>
              </a14:hiddenLine>
            </a:ext>
          </a:extLst>
        </p:spPr>
        <p:txBody>
          <a:bodyPr anchor="ct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90204" pitchFamily="34" charset="0"/>
              <a:buNone/>
            </a:pPr>
            <a:endParaRPr lang="zh-CN" altLang="en-US" sz="1800">
              <a:solidFill>
                <a:srgbClr val="FFFFFF"/>
              </a:solidFill>
            </a:endParaRPr>
          </a:p>
        </p:txBody>
      </p:sp>
      <p:sp>
        <p:nvSpPr>
          <p:cNvPr id="37" name="圆角矩形 6"/>
          <p:cNvSpPr>
            <a:spLocks noChangeArrowheads="1"/>
          </p:cNvSpPr>
          <p:nvPr/>
        </p:nvSpPr>
        <p:spPr bwMode="auto">
          <a:xfrm rot="2760000">
            <a:off x="1150126" y="6008322"/>
            <a:ext cx="552450" cy="317500"/>
          </a:xfrm>
          <a:prstGeom prst="roundRect">
            <a:avLst>
              <a:gd name="adj" fmla="val 50000"/>
            </a:avLst>
          </a:prstGeom>
          <a:solidFill>
            <a:srgbClr val="FE6F46">
              <a:alpha val="75000"/>
            </a:srgbClr>
          </a:solidFill>
          <a:ln>
            <a:noFill/>
          </a:ln>
          <a:extLst>
            <a:ext uri="{91240B29-F687-4F45-9708-019B960494DF}">
              <a14:hiddenLine xmlns:a14="http://schemas.microsoft.com/office/drawing/2010/main" w="9525">
                <a:solidFill>
                  <a:srgbClr val="000000"/>
                </a:solidFill>
                <a:round/>
              </a14:hiddenLine>
            </a:ext>
          </a:extLst>
        </p:spPr>
        <p:txBody>
          <a:bodyPr anchor="ct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 typeface="Arial" panose="020B0604020202090204" pitchFamily="34" charset="0"/>
              <a:buNone/>
            </a:pPr>
            <a:endParaRPr lang="zh-CN" altLang="en-US" sz="1800">
              <a:solidFill>
                <a:srgbClr val="FFFFFF"/>
              </a:solidFil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5" name="文本框 49"/>
          <p:cNvSpPr txBox="1">
            <a:spLocks noChangeArrowheads="1"/>
          </p:cNvSpPr>
          <p:nvPr/>
        </p:nvSpPr>
        <p:spPr bwMode="auto">
          <a:xfrm>
            <a:off x="1226185" y="291465"/>
            <a:ext cx="7906385"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zh-CN" altLang="en-US" sz="3600" dirty="0">
                <a:solidFill>
                  <a:schemeClr val="bg2">
                    <a:lumMod val="25000"/>
                  </a:schemeClr>
                </a:solidFill>
                <a:latin typeface="微软雅黑" panose="020B0503020204020204" pitchFamily="34" charset="-122"/>
                <a:ea typeface="微软雅黑" panose="020B0503020204020204" pitchFamily="34" charset="-122"/>
              </a:rPr>
              <a:t>目录</a:t>
            </a:r>
            <a:endParaRPr lang="zh-CN" altLang="en-US" sz="36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4126" name="文本框 31"/>
          <p:cNvSpPr txBox="1">
            <a:spLocks noChangeArrowheads="1"/>
          </p:cNvSpPr>
          <p:nvPr/>
        </p:nvSpPr>
        <p:spPr bwMode="auto">
          <a:xfrm>
            <a:off x="1375410" y="1722755"/>
            <a:ext cx="8597900" cy="3322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50000"/>
              </a:lnSpc>
              <a:spcBef>
                <a:spcPct val="0"/>
              </a:spcBef>
              <a:buFont typeface="Arial" panose="020B0604020202090204" pitchFamily="34" charset="0"/>
              <a:buNone/>
            </a:pPr>
            <a:r>
              <a:rPr lang="en-US" altLang="zh-CN" dirty="0">
                <a:solidFill>
                  <a:schemeClr val="bg2">
                    <a:lumMod val="25000"/>
                  </a:schemeClr>
                </a:solidFill>
                <a:latin typeface="微软雅黑" panose="020B0503020204020204" pitchFamily="34" charset="-122"/>
                <a:ea typeface="微软雅黑" panose="020B0503020204020204" pitchFamily="34" charset="-122"/>
              </a:rPr>
              <a:t>1.</a:t>
            </a:r>
            <a:r>
              <a:rPr lang="zh-CN" altLang="en-US" dirty="0">
                <a:solidFill>
                  <a:schemeClr val="bg2">
                    <a:lumMod val="25000"/>
                  </a:schemeClr>
                </a:solidFill>
                <a:latin typeface="微软雅黑" panose="020B0503020204020204" pitchFamily="34" charset="-122"/>
                <a:ea typeface="微软雅黑" panose="020B0503020204020204" pitchFamily="34" charset="-122"/>
              </a:rPr>
              <a:t>论文简介</a:t>
            </a:r>
            <a:endParaRPr lang="zh-CN" altLang="en-US"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50000"/>
              </a:lnSpc>
              <a:spcBef>
                <a:spcPct val="0"/>
              </a:spcBef>
              <a:buFont typeface="Arial" panose="020B0604020202090204" pitchFamily="34" charset="0"/>
              <a:buNone/>
            </a:pPr>
            <a:r>
              <a:rPr lang="en-US" altLang="zh-CN" dirty="0">
                <a:solidFill>
                  <a:schemeClr val="bg2">
                    <a:lumMod val="25000"/>
                  </a:schemeClr>
                </a:solidFill>
                <a:latin typeface="微软雅黑" panose="020B0503020204020204" pitchFamily="34" charset="-122"/>
                <a:ea typeface="微软雅黑" panose="020B0503020204020204" pitchFamily="34" charset="-122"/>
              </a:rPr>
              <a:t>2.</a:t>
            </a:r>
            <a:r>
              <a:rPr lang="zh-CN" altLang="en-US" dirty="0">
                <a:solidFill>
                  <a:schemeClr val="bg2">
                    <a:lumMod val="25000"/>
                  </a:schemeClr>
                </a:solidFill>
                <a:latin typeface="微软雅黑" panose="020B0503020204020204" pitchFamily="34" charset="-122"/>
                <a:ea typeface="微软雅黑" panose="020B0503020204020204" pitchFamily="34" charset="-122"/>
              </a:rPr>
              <a:t>基于</a:t>
            </a:r>
            <a:r>
              <a:rPr lang="en-US" altLang="zh-CN" dirty="0">
                <a:solidFill>
                  <a:schemeClr val="bg2">
                    <a:lumMod val="25000"/>
                  </a:schemeClr>
                </a:solidFill>
                <a:latin typeface="微软雅黑" panose="020B0503020204020204" pitchFamily="34" charset="-122"/>
                <a:ea typeface="微软雅黑" panose="020B0503020204020204" pitchFamily="34" charset="-122"/>
                <a:sym typeface="+mn-ea"/>
              </a:rPr>
              <a:t>粒子的固体模型</a:t>
            </a:r>
            <a:endParaRPr lang="zh-CN" altLang="en-US"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50000"/>
              </a:lnSpc>
              <a:spcBef>
                <a:spcPct val="0"/>
              </a:spcBef>
              <a:buFont typeface="Arial" panose="020B0604020202090204" pitchFamily="34" charset="0"/>
              <a:buNone/>
            </a:pPr>
            <a:r>
              <a:rPr lang="en-US" altLang="zh-CN" dirty="0">
                <a:solidFill>
                  <a:schemeClr val="bg2">
                    <a:lumMod val="25000"/>
                  </a:schemeClr>
                </a:solidFill>
                <a:latin typeface="微软雅黑" panose="020B0503020204020204" pitchFamily="34" charset="-122"/>
                <a:ea typeface="微软雅黑" panose="020B0503020204020204" pitchFamily="34" charset="-122"/>
              </a:rPr>
              <a:t>3.</a:t>
            </a:r>
            <a:r>
              <a:rPr lang="zh-CN" altLang="en-US" dirty="0">
                <a:solidFill>
                  <a:schemeClr val="bg2">
                    <a:lumMod val="25000"/>
                  </a:schemeClr>
                </a:solidFill>
                <a:latin typeface="微软雅黑" panose="020B0503020204020204" pitchFamily="34" charset="-122"/>
                <a:ea typeface="微软雅黑" panose="020B0503020204020204" pitchFamily="34" charset="-122"/>
              </a:rPr>
              <a:t>基于粒子细分的开裂处理</a:t>
            </a:r>
            <a:endParaRPr lang="zh-CN" altLang="en-US"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50000"/>
              </a:lnSpc>
              <a:spcBef>
                <a:spcPct val="0"/>
              </a:spcBef>
              <a:buFont typeface="Arial" panose="020B0604020202090204" pitchFamily="34" charset="0"/>
              <a:buNone/>
            </a:pPr>
            <a:r>
              <a:rPr lang="en-US" altLang="zh-CN" dirty="0">
                <a:solidFill>
                  <a:schemeClr val="bg2">
                    <a:lumMod val="25000"/>
                  </a:schemeClr>
                </a:solidFill>
                <a:latin typeface="微软雅黑" panose="020B0503020204020204" pitchFamily="34" charset="-122"/>
                <a:ea typeface="微软雅黑" panose="020B0503020204020204" pitchFamily="34" charset="-122"/>
              </a:rPr>
              <a:t>4.</a:t>
            </a:r>
            <a:r>
              <a:rPr lang="zh-CN" altLang="en-US" dirty="0">
                <a:solidFill>
                  <a:schemeClr val="bg2">
                    <a:lumMod val="25000"/>
                  </a:schemeClr>
                </a:solidFill>
                <a:latin typeface="微软雅黑" panose="020B0503020204020204" pitchFamily="34" charset="-122"/>
                <a:ea typeface="微软雅黑" panose="020B0503020204020204" pitchFamily="34" charset="-122"/>
              </a:rPr>
              <a:t>实验结果</a:t>
            </a:r>
            <a:endParaRPr lang="en-US" altLang="zh-CN"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50000"/>
              </a:lnSpc>
              <a:spcBef>
                <a:spcPct val="0"/>
              </a:spcBef>
              <a:buFont typeface="Arial" panose="020B0604020202090204" pitchFamily="34" charset="0"/>
              <a:buNone/>
            </a:pPr>
            <a:r>
              <a:rPr lang="en-US" altLang="zh-CN" dirty="0">
                <a:solidFill>
                  <a:schemeClr val="bg2">
                    <a:lumMod val="25000"/>
                  </a:schemeClr>
                </a:solidFill>
                <a:latin typeface="微软雅黑" panose="020B0503020204020204" pitchFamily="34" charset="-122"/>
                <a:ea typeface="微软雅黑" panose="020B0503020204020204" pitchFamily="34" charset="-122"/>
              </a:rPr>
              <a:t>5.</a:t>
            </a:r>
            <a:r>
              <a:rPr lang="zh-CN" altLang="en-US" dirty="0">
                <a:solidFill>
                  <a:schemeClr val="bg2">
                    <a:lumMod val="25000"/>
                  </a:schemeClr>
                </a:solidFill>
                <a:latin typeface="微软雅黑" panose="020B0503020204020204" pitchFamily="34" charset="-122"/>
                <a:ea typeface="微软雅黑" panose="020B0503020204020204" pitchFamily="34" charset="-122"/>
              </a:rPr>
              <a:t>总结与展望</a:t>
            </a:r>
            <a:endParaRPr lang="zh-CN" altLang="en-US"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01295" y="193675"/>
            <a:ext cx="816610" cy="841375"/>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5" name="文本框 49"/>
          <p:cNvSpPr txBox="1">
            <a:spLocks noChangeArrowheads="1"/>
          </p:cNvSpPr>
          <p:nvPr/>
        </p:nvSpPr>
        <p:spPr bwMode="auto">
          <a:xfrm>
            <a:off x="1226185" y="291465"/>
            <a:ext cx="7906385"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zh-CN" altLang="en-US" sz="3600" dirty="0">
                <a:solidFill>
                  <a:schemeClr val="bg2">
                    <a:lumMod val="25000"/>
                  </a:schemeClr>
                </a:solidFill>
                <a:latin typeface="微软雅黑" panose="020B0503020204020204" pitchFamily="34" charset="-122"/>
                <a:ea typeface="微软雅黑" panose="020B0503020204020204" pitchFamily="34" charset="-122"/>
              </a:rPr>
              <a:t>论文简介</a:t>
            </a:r>
            <a:endParaRPr lang="zh-CN" altLang="en-US" sz="3600"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4126" name="文本框 31"/>
          <p:cNvSpPr txBox="1">
            <a:spLocks noChangeArrowheads="1"/>
          </p:cNvSpPr>
          <p:nvPr/>
        </p:nvSpPr>
        <p:spPr bwMode="auto">
          <a:xfrm>
            <a:off x="1375410" y="1732280"/>
            <a:ext cx="9295130" cy="181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en-US" altLang="zh-CN" sz="1600" dirty="0">
                <a:solidFill>
                  <a:schemeClr val="bg2">
                    <a:lumMod val="25000"/>
                  </a:schemeClr>
                </a:solidFill>
                <a:latin typeface="微软雅黑" panose="020B0503020204020204" pitchFamily="34" charset="-122"/>
                <a:ea typeface="微软雅黑" panose="020B0503020204020204" pitchFamily="34" charset="-122"/>
              </a:rPr>
              <a:t>1.为了模拟固体在外力作用下产生的破裂现象，</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论文</a:t>
            </a:r>
            <a:r>
              <a:rPr lang="en-US" altLang="zh-CN" sz="1600" dirty="0">
                <a:solidFill>
                  <a:schemeClr val="bg2">
                    <a:lumMod val="25000"/>
                  </a:schemeClr>
                </a:solidFill>
                <a:latin typeface="微软雅黑" panose="020B0503020204020204" pitchFamily="34" charset="-122"/>
                <a:ea typeface="微软雅黑" panose="020B0503020204020204" pitchFamily="34" charset="-122"/>
              </a:rPr>
              <a:t>提出一种采用细分粒子的刚体破裂的模拟算法。</a:t>
            </a:r>
            <a:endParaRPr lang="en-US" altLang="zh-CN" sz="1600"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00000"/>
              </a:lnSpc>
              <a:spcBef>
                <a:spcPct val="0"/>
              </a:spcBef>
              <a:buFont typeface="Arial" panose="020B0604020202090204" pitchFamily="34" charset="0"/>
              <a:buNone/>
            </a:pPr>
            <a:endParaRPr lang="en-US" altLang="zh-CN" sz="1600"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00000"/>
              </a:lnSpc>
              <a:spcBef>
                <a:spcPct val="0"/>
              </a:spcBef>
              <a:buFont typeface="Arial" panose="020B0604020202090204" pitchFamily="34" charset="0"/>
              <a:buNone/>
            </a:pPr>
            <a:r>
              <a:rPr lang="en-US" altLang="zh-CN" sz="1600" dirty="0">
                <a:solidFill>
                  <a:schemeClr val="bg2">
                    <a:lumMod val="25000"/>
                  </a:schemeClr>
                </a:solidFill>
                <a:latin typeface="微软雅黑" panose="020B0503020204020204" pitchFamily="34" charset="-122"/>
                <a:ea typeface="微软雅黑" panose="020B0503020204020204" pitchFamily="34" charset="-122"/>
              </a:rPr>
              <a:t>2.该算法首先将固体的四面体网格绑定到一系列离散的粒子上;再利用光滑粒子流体动力学(SPH)对线弹性力学方程进行离散求解;并采用粒子细分的算法来进行开裂面的生成和延展。</a:t>
            </a:r>
            <a:endParaRPr lang="en-US" altLang="zh-CN" sz="1600"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00000"/>
              </a:lnSpc>
              <a:spcBef>
                <a:spcPct val="0"/>
              </a:spcBef>
              <a:buFont typeface="Arial" panose="020B0604020202090204" pitchFamily="34" charset="0"/>
              <a:buNone/>
            </a:pPr>
            <a:endParaRPr lang="en-US" altLang="zh-CN" sz="1600"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00000"/>
              </a:lnSpc>
              <a:spcBef>
                <a:spcPct val="0"/>
              </a:spcBef>
              <a:buFont typeface="Arial" panose="020B0604020202090204" pitchFamily="34" charset="0"/>
              <a:buNone/>
            </a:pPr>
            <a:r>
              <a:rPr lang="en-US" altLang="zh-CN" sz="1600" dirty="0">
                <a:solidFill>
                  <a:schemeClr val="bg2">
                    <a:lumMod val="25000"/>
                  </a:schemeClr>
                </a:solidFill>
                <a:latin typeface="微软雅黑" panose="020B0503020204020204" pitchFamily="34" charset="-122"/>
                <a:ea typeface="微软雅黑" panose="020B0503020204020204" pitchFamily="34" charset="-122"/>
              </a:rPr>
              <a:t>3.实现了多个固体现象的模拟，如砖块碎落、砖墙受力倒塌等</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a:t>
            </a:r>
            <a:r>
              <a:rPr lang="en-US" altLang="zh-CN" sz="1600" dirty="0">
                <a:solidFill>
                  <a:schemeClr val="bg2">
                    <a:lumMod val="25000"/>
                  </a:schemeClr>
                </a:solidFill>
                <a:latin typeface="微软雅黑" panose="020B0503020204020204" pitchFamily="34" charset="-122"/>
                <a:ea typeface="微软雅黑" panose="020B0503020204020204" pitchFamily="34" charset="-122"/>
              </a:rPr>
              <a:t>文中算法可适用于刚体脆性破碎的动画应用。</a:t>
            </a:r>
            <a:endParaRPr lang="en-US" altLang="zh-CN" sz="1600"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01295" y="193675"/>
            <a:ext cx="816610" cy="841375"/>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5" name="文本框 49"/>
          <p:cNvSpPr txBox="1">
            <a:spLocks noChangeArrowheads="1"/>
          </p:cNvSpPr>
          <p:nvPr/>
        </p:nvSpPr>
        <p:spPr bwMode="auto">
          <a:xfrm>
            <a:off x="1226185" y="291465"/>
            <a:ext cx="7906385"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zh-CN" altLang="en-US" sz="3600" dirty="0">
                <a:solidFill>
                  <a:schemeClr val="bg2">
                    <a:lumMod val="25000"/>
                  </a:schemeClr>
                </a:solidFill>
                <a:latin typeface="微软雅黑" panose="020B0503020204020204" pitchFamily="34" charset="-122"/>
                <a:ea typeface="微软雅黑" panose="020B0503020204020204" pitchFamily="34" charset="-122"/>
                <a:sym typeface="+mn-ea"/>
              </a:rPr>
              <a:t>基于</a:t>
            </a:r>
            <a:r>
              <a:rPr lang="en-US" altLang="zh-CN" sz="3600" dirty="0">
                <a:solidFill>
                  <a:schemeClr val="bg2">
                    <a:lumMod val="25000"/>
                  </a:schemeClr>
                </a:solidFill>
                <a:latin typeface="微软雅黑" panose="020B0503020204020204" pitchFamily="34" charset="-122"/>
                <a:ea typeface="微软雅黑" panose="020B0503020204020204" pitchFamily="34" charset="-122"/>
                <a:sym typeface="+mn-ea"/>
              </a:rPr>
              <a:t>粒子的固体模型</a:t>
            </a:r>
            <a:endParaRPr lang="en-US" altLang="zh-CN" sz="3600" dirty="0">
              <a:solidFill>
                <a:schemeClr val="bg2">
                  <a:lumMod val="25000"/>
                </a:schemeClr>
              </a:solidFill>
              <a:latin typeface="微软雅黑" panose="020B0503020204020204" pitchFamily="34" charset="-122"/>
              <a:ea typeface="微软雅黑" panose="020B0503020204020204" pitchFamily="34" charset="-122"/>
              <a:sym typeface="+mn-ea"/>
            </a:endParaRPr>
          </a:p>
        </p:txBody>
      </p:sp>
      <p:sp>
        <p:nvSpPr>
          <p:cNvPr id="4126" name="文本框 31"/>
          <p:cNvSpPr txBox="1">
            <a:spLocks noChangeArrowheads="1"/>
          </p:cNvSpPr>
          <p:nvPr/>
        </p:nvSpPr>
        <p:spPr bwMode="auto">
          <a:xfrm>
            <a:off x="1375410" y="1732280"/>
            <a:ext cx="8597900" cy="181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en-US" altLang="zh-CN" sz="1600" dirty="0">
                <a:solidFill>
                  <a:schemeClr val="bg2">
                    <a:lumMod val="25000"/>
                  </a:schemeClr>
                </a:solidFill>
                <a:latin typeface="微软雅黑" panose="020B0503020204020204" pitchFamily="34" charset="-122"/>
                <a:ea typeface="微软雅黑" panose="020B0503020204020204" pitchFamily="34" charset="-122"/>
              </a:rPr>
              <a:t>1.作为数值计算和计算几何的交叉研究内容，四面体网格生成技术经过近20年的发展已逐渐成熟并衍生出大量的网格生成技术</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a:t>
            </a:r>
            <a:endParaRPr lang="zh-CN" altLang="en-US" sz="1600"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00000"/>
              </a:lnSpc>
              <a:spcBef>
                <a:spcPct val="0"/>
              </a:spcBef>
              <a:buFont typeface="Arial" panose="020B0604020202090204" pitchFamily="34" charset="0"/>
              <a:buNone/>
            </a:pPr>
            <a:endParaRPr lang="zh-CN" altLang="en-US" sz="1600"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00000"/>
              </a:lnSpc>
              <a:spcBef>
                <a:spcPct val="0"/>
              </a:spcBef>
              <a:buFont typeface="Arial" panose="020B0604020202090204" pitchFamily="34" charset="0"/>
              <a:buNone/>
            </a:pPr>
            <a:r>
              <a:rPr lang="en-US" altLang="zh-CN" sz="1600" dirty="0">
                <a:solidFill>
                  <a:schemeClr val="bg2">
                    <a:lumMod val="25000"/>
                  </a:schemeClr>
                </a:solidFill>
                <a:latin typeface="微软雅黑" panose="020B0503020204020204" pitchFamily="34" charset="-122"/>
                <a:ea typeface="微软雅黑" panose="020B0503020204020204" pitchFamily="34" charset="-122"/>
              </a:rPr>
              <a:t>2.在这之中，Delaunay三角剖分由于其网格高质量特征和对复杂区域良好的逼近性受到研究人员的广泛关注，是目前最流行的全自动网格生成方法之一。</a:t>
            </a:r>
            <a:endParaRPr lang="en-US" altLang="zh-CN" sz="1600"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00000"/>
              </a:lnSpc>
              <a:spcBef>
                <a:spcPct val="0"/>
              </a:spcBef>
              <a:buFont typeface="Arial" panose="020B0604020202090204" pitchFamily="34" charset="0"/>
              <a:buNone/>
            </a:pPr>
            <a:endParaRPr lang="en-US" altLang="zh-CN" sz="1600"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00000"/>
              </a:lnSpc>
              <a:spcBef>
                <a:spcPct val="0"/>
              </a:spcBef>
              <a:buFont typeface="Arial" panose="020B0604020202090204" pitchFamily="34" charset="0"/>
              <a:buNone/>
            </a:pPr>
            <a:r>
              <a:rPr lang="en-US" altLang="zh-CN" sz="1600" dirty="0">
                <a:solidFill>
                  <a:schemeClr val="bg2">
                    <a:lumMod val="25000"/>
                  </a:schemeClr>
                </a:solidFill>
                <a:latin typeface="微软雅黑" panose="020B0503020204020204" pitchFamily="34" charset="-122"/>
                <a:ea typeface="微软雅黑" panose="020B0503020204020204" pitchFamily="34" charset="-122"/>
              </a:rPr>
              <a:t>3.</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论文使用</a:t>
            </a:r>
            <a:r>
              <a:rPr lang="en-US" altLang="zh-CN" sz="1600" dirty="0">
                <a:solidFill>
                  <a:schemeClr val="bg2">
                    <a:lumMod val="25000"/>
                  </a:schemeClr>
                </a:solidFill>
                <a:latin typeface="微软雅黑" panose="020B0503020204020204" pitchFamily="34" charset="-122"/>
                <a:ea typeface="微软雅黑" panose="020B0503020204020204" pitchFamily="34" charset="-122"/>
                <a:sym typeface="+mn-ea"/>
              </a:rPr>
              <a:t>三角剖分将固体的四面体网格绑定到一系列离散的粒子上</a:t>
            </a:r>
            <a:r>
              <a:rPr lang="zh-CN" altLang="en-US" sz="1600" dirty="0">
                <a:solidFill>
                  <a:schemeClr val="bg2">
                    <a:lumMod val="25000"/>
                  </a:schemeClr>
                </a:solidFill>
                <a:latin typeface="微软雅黑" panose="020B0503020204020204" pitchFamily="34" charset="-122"/>
                <a:ea typeface="微软雅黑" panose="020B0503020204020204" pitchFamily="34" charset="-122"/>
                <a:sym typeface="+mn-ea"/>
              </a:rPr>
              <a:t>。</a:t>
            </a:r>
            <a:endParaRPr lang="zh-CN" altLang="en-US" sz="1600" dirty="0">
              <a:solidFill>
                <a:schemeClr val="bg2">
                  <a:lumMod val="25000"/>
                </a:schemeClr>
              </a:solidFill>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01295" y="193675"/>
            <a:ext cx="816610" cy="841375"/>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5" name="文本框 49"/>
          <p:cNvSpPr txBox="1">
            <a:spLocks noChangeArrowheads="1"/>
          </p:cNvSpPr>
          <p:nvPr/>
        </p:nvSpPr>
        <p:spPr bwMode="auto">
          <a:xfrm>
            <a:off x="1236980" y="291465"/>
            <a:ext cx="7906385"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zh-CN" altLang="en-US" sz="3600" dirty="0">
                <a:solidFill>
                  <a:schemeClr val="bg2">
                    <a:lumMod val="25000"/>
                  </a:schemeClr>
                </a:solidFill>
                <a:latin typeface="微软雅黑" panose="020B0503020204020204" pitchFamily="34" charset="-122"/>
                <a:ea typeface="微软雅黑" panose="020B0503020204020204" pitchFamily="34" charset="-122"/>
                <a:sym typeface="+mn-ea"/>
              </a:rPr>
              <a:t>基于</a:t>
            </a:r>
            <a:r>
              <a:rPr lang="en-US" altLang="zh-CN" sz="3600" dirty="0">
                <a:solidFill>
                  <a:schemeClr val="bg2">
                    <a:lumMod val="25000"/>
                  </a:schemeClr>
                </a:solidFill>
                <a:latin typeface="微软雅黑" panose="020B0503020204020204" pitchFamily="34" charset="-122"/>
                <a:ea typeface="微软雅黑" panose="020B0503020204020204" pitchFamily="34" charset="-122"/>
                <a:sym typeface="+mn-ea"/>
              </a:rPr>
              <a:t>粒子的固体模型</a:t>
            </a:r>
            <a:endParaRPr lang="en-US" altLang="zh-CN" sz="3600" dirty="0">
              <a:solidFill>
                <a:schemeClr val="bg2">
                  <a:lumMod val="25000"/>
                </a:schemeClr>
              </a:solidFill>
              <a:latin typeface="微软雅黑" panose="020B0503020204020204" pitchFamily="34" charset="-122"/>
              <a:ea typeface="微软雅黑" panose="020B0503020204020204" pitchFamily="34" charset="-122"/>
              <a:sym typeface="+mn-ea"/>
            </a:endParaRPr>
          </a:p>
        </p:txBody>
      </p:sp>
      <p:sp>
        <p:nvSpPr>
          <p:cNvPr id="4126" name="文本框 31"/>
          <p:cNvSpPr txBox="1">
            <a:spLocks noChangeArrowheads="1"/>
          </p:cNvSpPr>
          <p:nvPr/>
        </p:nvSpPr>
        <p:spPr bwMode="auto">
          <a:xfrm>
            <a:off x="1375410" y="1732280"/>
            <a:ext cx="8597900"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en-US" altLang="zh-CN" sz="1600" dirty="0">
                <a:solidFill>
                  <a:schemeClr val="bg2">
                    <a:lumMod val="25000"/>
                  </a:schemeClr>
                </a:solidFill>
                <a:latin typeface="微软雅黑" panose="020B0503020204020204" pitchFamily="34" charset="-122"/>
                <a:ea typeface="微软雅黑" panose="020B0503020204020204" pitchFamily="34" charset="-122"/>
              </a:rPr>
              <a:t>1.</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四面体顶点坐标(图1中蓝色的点)主要有2个作用: 维护开裂的曲面的生成以及计算内部应力。</a:t>
            </a:r>
            <a:endParaRPr lang="zh-CN" altLang="en-US" sz="1600"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00000"/>
              </a:lnSpc>
              <a:spcBef>
                <a:spcPct val="0"/>
              </a:spcBef>
              <a:buFont typeface="Arial" panose="020B0604020202090204" pitchFamily="34" charset="0"/>
              <a:buNone/>
            </a:pPr>
            <a:endParaRPr lang="zh-CN" altLang="en-US" sz="1600"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00000"/>
              </a:lnSpc>
              <a:spcBef>
                <a:spcPct val="0"/>
              </a:spcBef>
              <a:buFont typeface="Arial" panose="020B0604020202090204" pitchFamily="34" charset="0"/>
              <a:buNone/>
            </a:pPr>
            <a:r>
              <a:rPr lang="en-US" altLang="zh-CN" sz="1600" dirty="0">
                <a:solidFill>
                  <a:schemeClr val="bg2">
                    <a:lumMod val="25000"/>
                  </a:schemeClr>
                </a:solidFill>
                <a:latin typeface="微软雅黑" panose="020B0503020204020204" pitchFamily="34" charset="-122"/>
                <a:ea typeface="微软雅黑" panose="020B0503020204020204" pitchFamily="34" charset="-122"/>
              </a:rPr>
              <a:t>2.</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当粒子的邻接粒子数小于4时将该粒子定义为固体表面粒子，其作用是进行碰撞处理和计算虚位移状态。</a:t>
            </a:r>
            <a:endParaRPr lang="zh-CN" altLang="en-US" sz="1600"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01295" y="193675"/>
            <a:ext cx="816610" cy="841375"/>
          </a:xfrm>
          <a:prstGeom prst="rect">
            <a:avLst/>
          </a:prstGeom>
        </p:spPr>
      </p:pic>
      <p:pic>
        <p:nvPicPr>
          <p:cNvPr id="3" name="图片 2"/>
          <p:cNvPicPr>
            <a:picLocks noChangeAspect="1"/>
          </p:cNvPicPr>
          <p:nvPr/>
        </p:nvPicPr>
        <p:blipFill>
          <a:blip r:embed="rId2"/>
          <a:stretch>
            <a:fillRect/>
          </a:stretch>
        </p:blipFill>
        <p:spPr>
          <a:xfrm>
            <a:off x="1968500" y="3424555"/>
            <a:ext cx="7411720" cy="2556510"/>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5" name="文本框 49"/>
          <p:cNvSpPr txBox="1">
            <a:spLocks noChangeArrowheads="1"/>
          </p:cNvSpPr>
          <p:nvPr/>
        </p:nvSpPr>
        <p:spPr bwMode="auto">
          <a:xfrm>
            <a:off x="1226185" y="291465"/>
            <a:ext cx="7906385"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zh-CN" altLang="en-US" sz="3600" dirty="0">
                <a:solidFill>
                  <a:schemeClr val="bg2">
                    <a:lumMod val="25000"/>
                  </a:schemeClr>
                </a:solidFill>
                <a:latin typeface="微软雅黑" panose="020B0503020204020204" pitchFamily="34" charset="-122"/>
                <a:ea typeface="微软雅黑" panose="020B0503020204020204" pitchFamily="34" charset="-122"/>
                <a:sym typeface="+mn-ea"/>
              </a:rPr>
              <a:t>基于</a:t>
            </a:r>
            <a:r>
              <a:rPr lang="en-US" altLang="zh-CN" sz="3600" dirty="0">
                <a:solidFill>
                  <a:schemeClr val="bg2">
                    <a:lumMod val="25000"/>
                  </a:schemeClr>
                </a:solidFill>
                <a:latin typeface="微软雅黑" panose="020B0503020204020204" pitchFamily="34" charset="-122"/>
                <a:ea typeface="微软雅黑" panose="020B0503020204020204" pitchFamily="34" charset="-122"/>
                <a:sym typeface="+mn-ea"/>
              </a:rPr>
              <a:t>粒子的固体模型</a:t>
            </a:r>
            <a:endParaRPr lang="en-US" altLang="zh-CN" sz="3600" dirty="0">
              <a:solidFill>
                <a:schemeClr val="bg2">
                  <a:lumMod val="25000"/>
                </a:schemeClr>
              </a:solidFill>
              <a:latin typeface="微软雅黑" panose="020B0503020204020204" pitchFamily="34" charset="-122"/>
              <a:ea typeface="微软雅黑" panose="020B0503020204020204" pitchFamily="34" charset="-122"/>
              <a:sym typeface="+mn-ea"/>
            </a:endParaRPr>
          </a:p>
        </p:txBody>
      </p:sp>
      <p:sp>
        <p:nvSpPr>
          <p:cNvPr id="4126" name="文本框 31"/>
          <p:cNvSpPr txBox="1">
            <a:spLocks noChangeArrowheads="1"/>
          </p:cNvSpPr>
          <p:nvPr/>
        </p:nvSpPr>
        <p:spPr bwMode="auto">
          <a:xfrm>
            <a:off x="1375410" y="1732280"/>
            <a:ext cx="944816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en-US" altLang="zh-CN" sz="1600" dirty="0">
                <a:solidFill>
                  <a:schemeClr val="bg2">
                    <a:lumMod val="25000"/>
                  </a:schemeClr>
                </a:solidFill>
                <a:latin typeface="微软雅黑" panose="020B0503020204020204" pitchFamily="34" charset="-122"/>
                <a:ea typeface="微软雅黑" panose="020B0503020204020204" pitchFamily="34" charset="-122"/>
              </a:rPr>
              <a:t>1.</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为发生碰撞的固体粒子计算一个虚位移的状态，碰撞粒子的虚位移的状态是由穿刺深度所决定的。</a:t>
            </a:r>
            <a:endParaRPr lang="zh-CN" altLang="en-US" sz="1600"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00000"/>
              </a:lnSpc>
              <a:spcBef>
                <a:spcPct val="0"/>
              </a:spcBef>
              <a:buFont typeface="Arial" panose="020B0604020202090204" pitchFamily="34" charset="0"/>
              <a:buNone/>
            </a:pPr>
            <a:endParaRPr lang="zh-CN" altLang="en-US" sz="1600" dirty="0">
              <a:solidFill>
                <a:schemeClr val="bg2">
                  <a:lumMod val="25000"/>
                </a:schemeClr>
              </a:solidFill>
              <a:latin typeface="微软雅黑" panose="020B0503020204020204" pitchFamily="34" charset="-122"/>
              <a:ea typeface="微软雅黑" panose="020B0503020204020204" pitchFamily="34" charset="-122"/>
            </a:endParaRPr>
          </a:p>
          <a:p>
            <a:pPr eaLnBrk="1" hangingPunct="1">
              <a:lnSpc>
                <a:spcPct val="100000"/>
              </a:lnSpc>
              <a:spcBef>
                <a:spcPct val="0"/>
              </a:spcBef>
              <a:buFont typeface="Arial" panose="020B0604020202090204" pitchFamily="34" charset="0"/>
              <a:buNone/>
            </a:pPr>
            <a:r>
              <a:rPr lang="en-US" altLang="zh-CN" sz="1600" dirty="0">
                <a:solidFill>
                  <a:schemeClr val="bg2">
                    <a:lumMod val="25000"/>
                  </a:schemeClr>
                </a:solidFill>
                <a:latin typeface="微软雅黑" panose="020B0503020204020204" pitchFamily="34" charset="-122"/>
                <a:ea typeface="微软雅黑" panose="020B0503020204020204" pitchFamily="34" charset="-122"/>
              </a:rPr>
              <a:t>2.</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虚位移状态可以</a:t>
            </a:r>
            <a:r>
              <a:rPr lang="zh-CN" altLang="en-US" sz="1600" dirty="0">
                <a:solidFill>
                  <a:schemeClr val="bg2">
                    <a:lumMod val="25000"/>
                  </a:schemeClr>
                </a:solidFill>
                <a:latin typeface="微软雅黑" panose="020B0503020204020204" pitchFamily="34" charset="-122"/>
                <a:ea typeface="微软雅黑" panose="020B0503020204020204" pitchFamily="34" charset="-122"/>
                <a:sym typeface="+mn-ea"/>
              </a:rPr>
              <a:t>得到碰撞时发生的变形，然后使用</a:t>
            </a:r>
            <a:r>
              <a:rPr lang="en-US" altLang="zh-CN" sz="1600" dirty="0">
                <a:solidFill>
                  <a:schemeClr val="bg2">
                    <a:lumMod val="25000"/>
                  </a:schemeClr>
                </a:solidFill>
                <a:latin typeface="微软雅黑" panose="020B0503020204020204" pitchFamily="34" charset="-122"/>
                <a:ea typeface="微软雅黑" panose="020B0503020204020204" pitchFamily="34" charset="-122"/>
                <a:sym typeface="+mn-ea"/>
              </a:rPr>
              <a:t>SPH</a:t>
            </a:r>
            <a:r>
              <a:rPr lang="zh-CN" altLang="en-US" sz="1600" dirty="0">
                <a:solidFill>
                  <a:schemeClr val="bg2">
                    <a:lumMod val="25000"/>
                  </a:schemeClr>
                </a:solidFill>
                <a:latin typeface="微软雅黑" panose="020B0503020204020204" pitchFamily="34" charset="-122"/>
                <a:ea typeface="微软雅黑" panose="020B0503020204020204" pitchFamily="34" charset="-122"/>
                <a:sym typeface="+mn-ea"/>
              </a:rPr>
              <a:t>方法计算应变和应力，判断粒子间的连接是否断裂。</a:t>
            </a:r>
            <a:endParaRPr lang="zh-CN" altLang="en-US" sz="1600" dirty="0">
              <a:solidFill>
                <a:schemeClr val="bg2">
                  <a:lumMod val="25000"/>
                </a:schemeClr>
              </a:solidFill>
              <a:latin typeface="微软雅黑" panose="020B0503020204020204" pitchFamily="34" charset="-122"/>
              <a:ea typeface="微软雅黑" panose="020B0503020204020204" pitchFamily="34" charset="-122"/>
              <a:sym typeface="+mn-ea"/>
            </a:endParaRPr>
          </a:p>
        </p:txBody>
      </p:sp>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01295" y="193675"/>
            <a:ext cx="816610" cy="841375"/>
          </a:xfrm>
          <a:prstGeom prst="rect">
            <a:avLst/>
          </a:prstGeom>
        </p:spPr>
      </p:pic>
      <p:pic>
        <p:nvPicPr>
          <p:cNvPr id="4" name="图片 3"/>
          <p:cNvPicPr>
            <a:picLocks noChangeAspect="1"/>
          </p:cNvPicPr>
          <p:nvPr/>
        </p:nvPicPr>
        <p:blipFill>
          <a:blip r:embed="rId2"/>
          <a:stretch>
            <a:fillRect/>
          </a:stretch>
        </p:blipFill>
        <p:spPr>
          <a:xfrm>
            <a:off x="3799840" y="3582670"/>
            <a:ext cx="4592320" cy="2849880"/>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5" name="文本框 49"/>
          <p:cNvSpPr txBox="1">
            <a:spLocks noChangeArrowheads="1"/>
          </p:cNvSpPr>
          <p:nvPr/>
        </p:nvSpPr>
        <p:spPr bwMode="auto">
          <a:xfrm>
            <a:off x="1226185" y="291465"/>
            <a:ext cx="7906385"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zh-CN" altLang="en-US" sz="3600" dirty="0">
                <a:solidFill>
                  <a:schemeClr val="bg2">
                    <a:lumMod val="25000"/>
                  </a:schemeClr>
                </a:solidFill>
                <a:latin typeface="微软雅黑" panose="020B0503020204020204" pitchFamily="34" charset="-122"/>
                <a:ea typeface="微软雅黑" panose="020B0503020204020204" pitchFamily="34" charset="-122"/>
                <a:sym typeface="+mn-ea"/>
              </a:rPr>
              <a:t>基于粒子细分的开裂处理</a:t>
            </a:r>
            <a:endParaRPr lang="zh-CN" altLang="en-US" sz="3600" dirty="0">
              <a:solidFill>
                <a:schemeClr val="bg2">
                  <a:lumMod val="25000"/>
                </a:schemeClr>
              </a:solidFill>
              <a:latin typeface="微软雅黑" panose="020B0503020204020204" pitchFamily="34" charset="-122"/>
              <a:ea typeface="微软雅黑" panose="020B0503020204020204" pitchFamily="34" charset="-122"/>
              <a:sym typeface="+mn-ea"/>
            </a:endParaRPr>
          </a:p>
        </p:txBody>
      </p:sp>
      <p:sp>
        <p:nvSpPr>
          <p:cNvPr id="4126" name="文本框 31"/>
          <p:cNvSpPr txBox="1">
            <a:spLocks noChangeArrowheads="1"/>
          </p:cNvSpPr>
          <p:nvPr/>
        </p:nvSpPr>
        <p:spPr bwMode="auto">
          <a:xfrm>
            <a:off x="1375410" y="1732280"/>
            <a:ext cx="9448165" cy="82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en-US" altLang="zh-CN" sz="1600" dirty="0">
                <a:solidFill>
                  <a:schemeClr val="bg2">
                    <a:lumMod val="25000"/>
                  </a:schemeClr>
                </a:solidFill>
                <a:latin typeface="微软雅黑" panose="020B0503020204020204" pitchFamily="34" charset="-122"/>
                <a:ea typeface="微软雅黑" panose="020B0503020204020204" pitchFamily="34" charset="-122"/>
              </a:rPr>
              <a:t>1.</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论文使用经典的Rankine条件:当固体内部某点应力的主应力所对应的特征值，超过了给定的材料阈值时，材料达到其破坏条件，裂缝由该点产生，初始开裂断面的法向为主应力的方向。裂缝的半径通过设置参数来模拟。</a:t>
            </a:r>
            <a:endParaRPr lang="zh-CN" altLang="en-US" sz="1600"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01295" y="193675"/>
            <a:ext cx="816610" cy="841375"/>
          </a:xfrm>
          <a:prstGeom prst="rect">
            <a:avLst/>
          </a:prstGeom>
        </p:spPr>
      </p:pic>
      <p:pic>
        <p:nvPicPr>
          <p:cNvPr id="5" name="图片 4"/>
          <p:cNvPicPr>
            <a:picLocks noChangeAspect="1"/>
          </p:cNvPicPr>
          <p:nvPr/>
        </p:nvPicPr>
        <p:blipFill>
          <a:blip r:embed="rId2"/>
          <a:stretch>
            <a:fillRect/>
          </a:stretch>
        </p:blipFill>
        <p:spPr>
          <a:xfrm>
            <a:off x="3860165" y="3326765"/>
            <a:ext cx="4478655" cy="2962275"/>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5" name="文本框 49"/>
          <p:cNvSpPr txBox="1">
            <a:spLocks noChangeArrowheads="1"/>
          </p:cNvSpPr>
          <p:nvPr/>
        </p:nvSpPr>
        <p:spPr bwMode="auto">
          <a:xfrm>
            <a:off x="1226185" y="291465"/>
            <a:ext cx="7906385"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zh-CN" altLang="en-US" sz="3600" dirty="0">
                <a:solidFill>
                  <a:schemeClr val="bg2">
                    <a:lumMod val="25000"/>
                  </a:schemeClr>
                </a:solidFill>
                <a:latin typeface="微软雅黑" panose="020B0503020204020204" pitchFamily="34" charset="-122"/>
                <a:ea typeface="微软雅黑" panose="020B0503020204020204" pitchFamily="34" charset="-122"/>
                <a:sym typeface="+mn-ea"/>
              </a:rPr>
              <a:t>基于粒子细分的开裂处理</a:t>
            </a:r>
            <a:endParaRPr lang="zh-CN" altLang="en-US" sz="3600" dirty="0">
              <a:solidFill>
                <a:schemeClr val="bg2">
                  <a:lumMod val="25000"/>
                </a:schemeClr>
              </a:solidFill>
              <a:latin typeface="微软雅黑" panose="020B0503020204020204" pitchFamily="34" charset="-122"/>
              <a:ea typeface="微软雅黑" panose="020B0503020204020204" pitchFamily="34" charset="-122"/>
              <a:sym typeface="+mn-ea"/>
            </a:endParaRPr>
          </a:p>
        </p:txBody>
      </p:sp>
      <p:sp>
        <p:nvSpPr>
          <p:cNvPr id="4126" name="文本框 31"/>
          <p:cNvSpPr txBox="1">
            <a:spLocks noChangeArrowheads="1"/>
          </p:cNvSpPr>
          <p:nvPr/>
        </p:nvSpPr>
        <p:spPr bwMode="auto">
          <a:xfrm>
            <a:off x="1375410" y="1732280"/>
            <a:ext cx="9448165"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en-US" altLang="zh-CN" sz="1600" dirty="0">
                <a:solidFill>
                  <a:schemeClr val="bg2">
                    <a:lumMod val="25000"/>
                  </a:schemeClr>
                </a:solidFill>
                <a:latin typeface="微软雅黑" panose="020B0503020204020204" pitchFamily="34" charset="-122"/>
                <a:ea typeface="微软雅黑" panose="020B0503020204020204" pitchFamily="34" charset="-122"/>
              </a:rPr>
              <a:t>2.</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我们把固体开裂处的固体粒子模型的尺度变得更小，其他位置的模型尺度保持不变，从而得到更丰富精致的断裂面，并且计算量也不会显著增加。</a:t>
            </a:r>
            <a:endParaRPr lang="zh-CN" altLang="en-US" sz="1600"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01295" y="193675"/>
            <a:ext cx="816610" cy="841375"/>
          </a:xfrm>
          <a:prstGeom prst="rect">
            <a:avLst/>
          </a:prstGeom>
        </p:spPr>
      </p:pic>
      <p:pic>
        <p:nvPicPr>
          <p:cNvPr id="3" name="图片 2"/>
          <p:cNvPicPr>
            <a:picLocks noChangeAspect="1"/>
          </p:cNvPicPr>
          <p:nvPr/>
        </p:nvPicPr>
        <p:blipFill>
          <a:blip r:embed="rId2"/>
          <a:stretch>
            <a:fillRect/>
          </a:stretch>
        </p:blipFill>
        <p:spPr>
          <a:xfrm>
            <a:off x="1017905" y="3437890"/>
            <a:ext cx="4332605" cy="2406015"/>
          </a:xfrm>
          <a:prstGeom prst="rect">
            <a:avLst/>
          </a:prstGeom>
        </p:spPr>
      </p:pic>
      <p:pic>
        <p:nvPicPr>
          <p:cNvPr id="4" name="图片 3"/>
          <p:cNvPicPr>
            <a:picLocks noChangeAspect="1"/>
          </p:cNvPicPr>
          <p:nvPr/>
        </p:nvPicPr>
        <p:blipFill>
          <a:blip r:embed="rId3"/>
          <a:stretch>
            <a:fillRect/>
          </a:stretch>
        </p:blipFill>
        <p:spPr>
          <a:xfrm>
            <a:off x="5877560" y="3548380"/>
            <a:ext cx="5626100" cy="218440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5" name="文本框 49"/>
          <p:cNvSpPr txBox="1">
            <a:spLocks noChangeArrowheads="1"/>
          </p:cNvSpPr>
          <p:nvPr/>
        </p:nvSpPr>
        <p:spPr bwMode="auto">
          <a:xfrm>
            <a:off x="1226185" y="291465"/>
            <a:ext cx="7906385" cy="64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zh-CN" altLang="en-US" sz="3600" dirty="0">
                <a:solidFill>
                  <a:schemeClr val="bg2">
                    <a:lumMod val="25000"/>
                  </a:schemeClr>
                </a:solidFill>
                <a:latin typeface="微软雅黑" panose="020B0503020204020204" pitchFamily="34" charset="-122"/>
                <a:ea typeface="微软雅黑" panose="020B0503020204020204" pitchFamily="34" charset="-122"/>
                <a:sym typeface="+mn-ea"/>
              </a:rPr>
              <a:t>基于粒子细分的开裂处理</a:t>
            </a:r>
            <a:endParaRPr lang="zh-CN" altLang="en-US" sz="3600" dirty="0">
              <a:solidFill>
                <a:schemeClr val="bg2">
                  <a:lumMod val="25000"/>
                </a:schemeClr>
              </a:solidFill>
              <a:latin typeface="微软雅黑" panose="020B0503020204020204" pitchFamily="34" charset="-122"/>
              <a:ea typeface="微软雅黑" panose="020B0503020204020204" pitchFamily="34" charset="-122"/>
              <a:sym typeface="+mn-ea"/>
            </a:endParaRPr>
          </a:p>
        </p:txBody>
      </p:sp>
      <p:sp>
        <p:nvSpPr>
          <p:cNvPr id="4126" name="文本框 31"/>
          <p:cNvSpPr txBox="1">
            <a:spLocks noChangeArrowheads="1"/>
          </p:cNvSpPr>
          <p:nvPr/>
        </p:nvSpPr>
        <p:spPr bwMode="auto">
          <a:xfrm>
            <a:off x="1375410" y="1732280"/>
            <a:ext cx="9448165"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Char char="•"/>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500"/>
              </a:spcBef>
              <a:spcAft>
                <a:spcPct val="0"/>
              </a:spcAft>
              <a:buFont typeface="Arial" panose="020B060402020209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0"/>
              </a:spcBef>
              <a:buFont typeface="Arial" panose="020B0604020202090204" pitchFamily="34" charset="0"/>
              <a:buNone/>
            </a:pPr>
            <a:r>
              <a:rPr lang="en-US" altLang="zh-CN" sz="1600" dirty="0">
                <a:solidFill>
                  <a:schemeClr val="bg2">
                    <a:lumMod val="25000"/>
                  </a:schemeClr>
                </a:solidFill>
                <a:latin typeface="微软雅黑" panose="020B0503020204020204" pitchFamily="34" charset="-122"/>
                <a:ea typeface="微软雅黑" panose="020B0503020204020204" pitchFamily="34" charset="-122"/>
              </a:rPr>
              <a:t>2.</a:t>
            </a:r>
            <a:r>
              <a:rPr lang="zh-CN" altLang="en-US" sz="1600" dirty="0">
                <a:solidFill>
                  <a:schemeClr val="bg2">
                    <a:lumMod val="25000"/>
                  </a:schemeClr>
                </a:solidFill>
                <a:latin typeface="微软雅黑" panose="020B0503020204020204" pitchFamily="34" charset="-122"/>
                <a:ea typeface="微软雅黑" panose="020B0503020204020204" pitchFamily="34" charset="-122"/>
              </a:rPr>
              <a:t>我们把固体开裂处的固体粒子模型的尺度变得更小，其他位置的模型尺度保持不变，从而得到更丰富精致的断裂面，并且计算量也不会显著增加。</a:t>
            </a:r>
            <a:endParaRPr lang="zh-CN" altLang="en-US" sz="1600" dirty="0">
              <a:solidFill>
                <a:schemeClr val="bg2">
                  <a:lumMod val="25000"/>
                </a:schemeClr>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01295" y="193675"/>
            <a:ext cx="816610" cy="841375"/>
          </a:xfrm>
          <a:prstGeom prst="rect">
            <a:avLst/>
          </a:prstGeom>
        </p:spPr>
      </p:pic>
      <p:pic>
        <p:nvPicPr>
          <p:cNvPr id="5" name="图片 4"/>
          <p:cNvPicPr>
            <a:picLocks noChangeAspect="1"/>
          </p:cNvPicPr>
          <p:nvPr/>
        </p:nvPicPr>
        <p:blipFill>
          <a:blip r:embed="rId2"/>
          <a:stretch>
            <a:fillRect/>
          </a:stretch>
        </p:blipFill>
        <p:spPr>
          <a:xfrm>
            <a:off x="4506595" y="3118485"/>
            <a:ext cx="6980555" cy="2588260"/>
          </a:xfrm>
          <a:prstGeom prst="rect">
            <a:avLst/>
          </a:prstGeom>
        </p:spPr>
      </p:pic>
      <p:pic>
        <p:nvPicPr>
          <p:cNvPr id="6" name="图片 5"/>
          <p:cNvPicPr>
            <a:picLocks noChangeAspect="1"/>
          </p:cNvPicPr>
          <p:nvPr/>
        </p:nvPicPr>
        <p:blipFill>
          <a:blip r:embed="rId3"/>
          <a:stretch>
            <a:fillRect/>
          </a:stretch>
        </p:blipFill>
        <p:spPr>
          <a:xfrm>
            <a:off x="781685" y="3055620"/>
            <a:ext cx="4102100" cy="2713355"/>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1484</Words>
  <Application>WPS 文字</Application>
  <PresentationFormat>宽屏</PresentationFormat>
  <Paragraphs>85</Paragraphs>
  <Slides>15</Slides>
  <Notes>1</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15</vt:i4>
      </vt:variant>
    </vt:vector>
  </HeadingPairs>
  <TitlesOfParts>
    <vt:vector size="30" baseType="lpstr">
      <vt:lpstr>Arial</vt:lpstr>
      <vt:lpstr>方正书宋_GBK</vt:lpstr>
      <vt:lpstr>Wingdings</vt:lpstr>
      <vt:lpstr>Calibri</vt:lpstr>
      <vt:lpstr>宋体</vt:lpstr>
      <vt:lpstr>微软雅黑</vt:lpstr>
      <vt:lpstr>汉仪旗黑KW</vt:lpstr>
      <vt:lpstr>宋体</vt:lpstr>
      <vt:lpstr>Arial Unicode MS</vt:lpstr>
      <vt:lpstr>等线 Light</vt:lpstr>
      <vt:lpstr>汉仪中等线KW</vt:lpstr>
      <vt:lpstr>等线</vt:lpstr>
      <vt:lpstr>Helvetica Neue</vt:lpstr>
      <vt:lpstr>汉仪书宋二KW</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赵世豪</dc:creator>
  <cp:lastModifiedBy>tanglimpse</cp:lastModifiedBy>
  <cp:revision>77</cp:revision>
  <dcterms:created xsi:type="dcterms:W3CDTF">2020-03-19T10:33:36Z</dcterms:created>
  <dcterms:modified xsi:type="dcterms:W3CDTF">2020-03-19T10:33:36Z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2052-1.1.0.1454</vt:lpwstr>
  </property>
</Properties>
</file>

<file path=docProps/thumbnail.jpeg>
</file>